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Lst>
  <p:notesMasterIdLst>
    <p:notesMasterId r:id="rId30"/>
  </p:notesMasterIdLst>
  <p:handoutMasterIdLst>
    <p:handoutMasterId r:id="rId31"/>
  </p:handoutMasterIdLst>
  <p:sldIdLst>
    <p:sldId id="324" r:id="rId2"/>
    <p:sldId id="332" r:id="rId3"/>
    <p:sldId id="258" r:id="rId4"/>
    <p:sldId id="260" r:id="rId5"/>
    <p:sldId id="325" r:id="rId6"/>
    <p:sldId id="357" r:id="rId7"/>
    <p:sldId id="364" r:id="rId8"/>
    <p:sldId id="317" r:id="rId9"/>
    <p:sldId id="347" r:id="rId10"/>
    <p:sldId id="359" r:id="rId11"/>
    <p:sldId id="314" r:id="rId12"/>
    <p:sldId id="348" r:id="rId13"/>
    <p:sldId id="301" r:id="rId14"/>
    <p:sldId id="345" r:id="rId15"/>
    <p:sldId id="328" r:id="rId16"/>
    <p:sldId id="353" r:id="rId17"/>
    <p:sldId id="329" r:id="rId18"/>
    <p:sldId id="339" r:id="rId19"/>
    <p:sldId id="349" r:id="rId20"/>
    <p:sldId id="330" r:id="rId21"/>
    <p:sldId id="363" r:id="rId22"/>
    <p:sldId id="331" r:id="rId23"/>
    <p:sldId id="361" r:id="rId24"/>
    <p:sldId id="362" r:id="rId25"/>
    <p:sldId id="309" r:id="rId26"/>
    <p:sldId id="310" r:id="rId27"/>
    <p:sldId id="311" r:id="rId28"/>
    <p:sldId id="312"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3B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1" autoAdjust="0"/>
    <p:restoredTop sz="86541" autoAdjust="0"/>
  </p:normalViewPr>
  <p:slideViewPr>
    <p:cSldViewPr snapToGrid="0" snapToObjects="1">
      <p:cViewPr>
        <p:scale>
          <a:sx n="120" d="100"/>
          <a:sy n="120" d="100"/>
        </p:scale>
        <p:origin x="-149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1</c:v>
                </c:pt>
              </c:strCache>
            </c:strRef>
          </c:tx>
          <c:cat>
            <c:numRef>
              <c:f>Sheet1!$A$2:$A$6</c:f>
              <c:numCache>
                <c:formatCode>General</c:formatCode>
                <c:ptCount val="5"/>
                <c:pt idx="0">
                  <c:v>-2000.0</c:v>
                </c:pt>
                <c:pt idx="1">
                  <c:v>-1000.0</c:v>
                </c:pt>
                <c:pt idx="2">
                  <c:v>0.0</c:v>
                </c:pt>
                <c:pt idx="3">
                  <c:v>1000.0</c:v>
                </c:pt>
                <c:pt idx="4">
                  <c:v>2000.0</c:v>
                </c:pt>
              </c:numCache>
            </c:numRef>
          </c:cat>
          <c:val>
            <c:numRef>
              <c:f>Sheet1!$B$2:$B$6</c:f>
              <c:numCache>
                <c:formatCode>General</c:formatCode>
                <c:ptCount val="5"/>
                <c:pt idx="0">
                  <c:v>58.9</c:v>
                </c:pt>
                <c:pt idx="1">
                  <c:v>71.4</c:v>
                </c:pt>
                <c:pt idx="2">
                  <c:v>87.5</c:v>
                </c:pt>
                <c:pt idx="3">
                  <c:v>85.7</c:v>
                </c:pt>
                <c:pt idx="4">
                  <c:v>83.9</c:v>
                </c:pt>
              </c:numCache>
            </c:numRef>
          </c:val>
          <c:smooth val="0"/>
        </c:ser>
        <c:ser>
          <c:idx val="1"/>
          <c:order val="1"/>
          <c:tx>
            <c:strRef>
              <c:f>Sheet1!$C$1</c:f>
              <c:strCache>
                <c:ptCount val="1"/>
                <c:pt idx="0">
                  <c:v>2</c:v>
                </c:pt>
              </c:strCache>
            </c:strRef>
          </c:tx>
          <c:cat>
            <c:numRef>
              <c:f>Sheet1!$A$2:$A$6</c:f>
              <c:numCache>
                <c:formatCode>General</c:formatCode>
                <c:ptCount val="5"/>
                <c:pt idx="0">
                  <c:v>-2000.0</c:v>
                </c:pt>
                <c:pt idx="1">
                  <c:v>-1000.0</c:v>
                </c:pt>
                <c:pt idx="2">
                  <c:v>0.0</c:v>
                </c:pt>
                <c:pt idx="3">
                  <c:v>1000.0</c:v>
                </c:pt>
                <c:pt idx="4">
                  <c:v>2000.0</c:v>
                </c:pt>
              </c:numCache>
            </c:numRef>
          </c:cat>
          <c:val>
            <c:numRef>
              <c:f>Sheet1!$C$2:$C$6</c:f>
              <c:numCache>
                <c:formatCode>General</c:formatCode>
                <c:ptCount val="5"/>
                <c:pt idx="0">
                  <c:v>83.9</c:v>
                </c:pt>
                <c:pt idx="1">
                  <c:v>87.5</c:v>
                </c:pt>
                <c:pt idx="2">
                  <c:v>94.6</c:v>
                </c:pt>
                <c:pt idx="3">
                  <c:v>91.1</c:v>
                </c:pt>
                <c:pt idx="4">
                  <c:v>89.3</c:v>
                </c:pt>
              </c:numCache>
            </c:numRef>
          </c:val>
          <c:smooth val="0"/>
        </c:ser>
        <c:ser>
          <c:idx val="2"/>
          <c:order val="2"/>
          <c:tx>
            <c:strRef>
              <c:f>Sheet1!$D$1</c:f>
              <c:strCache>
                <c:ptCount val="1"/>
                <c:pt idx="0">
                  <c:v>3</c:v>
                </c:pt>
              </c:strCache>
            </c:strRef>
          </c:tx>
          <c:cat>
            <c:numRef>
              <c:f>Sheet1!$A$2:$A$6</c:f>
              <c:numCache>
                <c:formatCode>General</c:formatCode>
                <c:ptCount val="5"/>
                <c:pt idx="0">
                  <c:v>-2000.0</c:v>
                </c:pt>
                <c:pt idx="1">
                  <c:v>-1000.0</c:v>
                </c:pt>
                <c:pt idx="2">
                  <c:v>0.0</c:v>
                </c:pt>
                <c:pt idx="3">
                  <c:v>1000.0</c:v>
                </c:pt>
                <c:pt idx="4">
                  <c:v>2000.0</c:v>
                </c:pt>
              </c:numCache>
            </c:numRef>
          </c:cat>
          <c:val>
            <c:numRef>
              <c:f>Sheet1!$D$2:$D$6</c:f>
              <c:numCache>
                <c:formatCode>General</c:formatCode>
                <c:ptCount val="5"/>
                <c:pt idx="0">
                  <c:v>83.9</c:v>
                </c:pt>
                <c:pt idx="1">
                  <c:v>96.4</c:v>
                </c:pt>
                <c:pt idx="2">
                  <c:v>96.4</c:v>
                </c:pt>
                <c:pt idx="3">
                  <c:v>89.3</c:v>
                </c:pt>
                <c:pt idx="4">
                  <c:v>87.5</c:v>
                </c:pt>
              </c:numCache>
            </c:numRef>
          </c:val>
          <c:smooth val="0"/>
        </c:ser>
        <c:dLbls>
          <c:showLegendKey val="0"/>
          <c:showVal val="0"/>
          <c:showCatName val="0"/>
          <c:showSerName val="0"/>
          <c:showPercent val="0"/>
          <c:showBubbleSize val="0"/>
        </c:dLbls>
        <c:marker val="1"/>
        <c:smooth val="0"/>
        <c:axId val="512061224"/>
        <c:axId val="512064248"/>
      </c:lineChart>
      <c:catAx>
        <c:axId val="512061224"/>
        <c:scaling>
          <c:orientation val="minMax"/>
        </c:scaling>
        <c:delete val="0"/>
        <c:axPos val="b"/>
        <c:numFmt formatCode="General" sourceLinked="1"/>
        <c:majorTickMark val="out"/>
        <c:minorTickMark val="none"/>
        <c:tickLblPos val="nextTo"/>
        <c:crossAx val="512064248"/>
        <c:crosses val="autoZero"/>
        <c:auto val="1"/>
        <c:lblAlgn val="ctr"/>
        <c:lblOffset val="100"/>
        <c:noMultiLvlLbl val="0"/>
      </c:catAx>
      <c:valAx>
        <c:axId val="512064248"/>
        <c:scaling>
          <c:orientation val="minMax"/>
          <c:max val="100.0"/>
        </c:scaling>
        <c:delete val="0"/>
        <c:axPos val="l"/>
        <c:majorGridlines/>
        <c:numFmt formatCode="General" sourceLinked="1"/>
        <c:majorTickMark val="out"/>
        <c:minorTickMark val="none"/>
        <c:tickLblPos val="nextTo"/>
        <c:crossAx val="512061224"/>
        <c:crosses val="autoZero"/>
        <c:crossBetween val="between"/>
        <c:majorUnit val="25.0"/>
      </c:valAx>
    </c:plotArea>
    <c:legend>
      <c:legendPos val="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total (average [%])</a:t>
            </a:r>
          </a:p>
        </c:rich>
      </c:tx>
      <c:overlay val="0"/>
    </c:title>
    <c:autoTitleDeleted val="0"/>
    <c:plotArea>
      <c:layout/>
      <c:lineChart>
        <c:grouping val="standard"/>
        <c:varyColors val="0"/>
        <c:ser>
          <c:idx val="0"/>
          <c:order val="0"/>
          <c:tx>
            <c:strRef>
              <c:f>Sheet1!$B$1</c:f>
              <c:strCache>
                <c:ptCount val="1"/>
                <c:pt idx="0">
                  <c:v>1</c:v>
                </c:pt>
              </c:strCache>
            </c:strRef>
          </c:tx>
          <c:cat>
            <c:strRef>
              <c:f>Sheet1!$A$2:$A$4</c:f>
              <c:strCache>
                <c:ptCount val="3"/>
                <c:pt idx="0">
                  <c:v>[6000,3000]</c:v>
                </c:pt>
                <c:pt idx="1">
                  <c:v>[4500,4500]</c:v>
                </c:pt>
                <c:pt idx="2">
                  <c:v>[3000,6000]</c:v>
                </c:pt>
              </c:strCache>
            </c:strRef>
          </c:cat>
          <c:val>
            <c:numRef>
              <c:f>Sheet1!$B$2:$B$4</c:f>
              <c:numCache>
                <c:formatCode>General</c:formatCode>
                <c:ptCount val="3"/>
                <c:pt idx="0">
                  <c:v>77.5</c:v>
                </c:pt>
                <c:pt idx="1">
                  <c:v>89.3</c:v>
                </c:pt>
                <c:pt idx="2">
                  <c:v>90.1</c:v>
                </c:pt>
              </c:numCache>
            </c:numRef>
          </c:val>
          <c:smooth val="0"/>
        </c:ser>
        <c:dLbls>
          <c:showLegendKey val="0"/>
          <c:showVal val="0"/>
          <c:showCatName val="0"/>
          <c:showSerName val="0"/>
          <c:showPercent val="0"/>
          <c:showBubbleSize val="0"/>
        </c:dLbls>
        <c:marker val="1"/>
        <c:smooth val="0"/>
        <c:axId val="512132232"/>
        <c:axId val="512135272"/>
      </c:lineChart>
      <c:catAx>
        <c:axId val="512132232"/>
        <c:scaling>
          <c:orientation val="minMax"/>
        </c:scaling>
        <c:delete val="0"/>
        <c:axPos val="b"/>
        <c:numFmt formatCode="#,##0" sourceLinked="1"/>
        <c:majorTickMark val="out"/>
        <c:minorTickMark val="none"/>
        <c:tickLblPos val="nextTo"/>
        <c:crossAx val="512135272"/>
        <c:crosses val="autoZero"/>
        <c:auto val="1"/>
        <c:lblAlgn val="ctr"/>
        <c:lblOffset val="100"/>
        <c:noMultiLvlLbl val="0"/>
      </c:catAx>
      <c:valAx>
        <c:axId val="512135272"/>
        <c:scaling>
          <c:orientation val="minMax"/>
          <c:max val="100.0"/>
        </c:scaling>
        <c:delete val="0"/>
        <c:axPos val="l"/>
        <c:majorGridlines/>
        <c:numFmt formatCode="General" sourceLinked="1"/>
        <c:majorTickMark val="out"/>
        <c:minorTickMark val="none"/>
        <c:tickLblPos val="nextTo"/>
        <c:crossAx val="512132232"/>
        <c:crosses val="autoZero"/>
        <c:crossBetween val="between"/>
        <c:majorUnit val="25.0"/>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1</c:v>
                </c:pt>
              </c:strCache>
            </c:strRef>
          </c:tx>
          <c:cat>
            <c:numRef>
              <c:f>Sheet1!$A$2:$A$6</c:f>
              <c:numCache>
                <c:formatCode>General</c:formatCode>
                <c:ptCount val="5"/>
                <c:pt idx="0">
                  <c:v>-2000.0</c:v>
                </c:pt>
                <c:pt idx="1">
                  <c:v>-1000.0</c:v>
                </c:pt>
                <c:pt idx="2">
                  <c:v>0.0</c:v>
                </c:pt>
                <c:pt idx="3">
                  <c:v>1000.0</c:v>
                </c:pt>
                <c:pt idx="4">
                  <c:v>2000.0</c:v>
                </c:pt>
              </c:numCache>
            </c:numRef>
          </c:cat>
          <c:val>
            <c:numRef>
              <c:f>Sheet1!$B$2:$B$6</c:f>
              <c:numCache>
                <c:formatCode>General</c:formatCode>
                <c:ptCount val="5"/>
                <c:pt idx="0">
                  <c:v>66.1</c:v>
                </c:pt>
                <c:pt idx="1">
                  <c:v>67.9</c:v>
                </c:pt>
                <c:pt idx="2">
                  <c:v>89.3</c:v>
                </c:pt>
                <c:pt idx="3">
                  <c:v>92.9</c:v>
                </c:pt>
                <c:pt idx="4">
                  <c:v>91.1</c:v>
                </c:pt>
              </c:numCache>
            </c:numRef>
          </c:val>
          <c:smooth val="0"/>
        </c:ser>
        <c:ser>
          <c:idx val="1"/>
          <c:order val="1"/>
          <c:tx>
            <c:strRef>
              <c:f>Sheet1!$C$1</c:f>
              <c:strCache>
                <c:ptCount val="1"/>
                <c:pt idx="0">
                  <c:v>2</c:v>
                </c:pt>
              </c:strCache>
            </c:strRef>
          </c:tx>
          <c:cat>
            <c:numRef>
              <c:f>Sheet1!$A$2:$A$6</c:f>
              <c:numCache>
                <c:formatCode>General</c:formatCode>
                <c:ptCount val="5"/>
                <c:pt idx="0">
                  <c:v>-2000.0</c:v>
                </c:pt>
                <c:pt idx="1">
                  <c:v>-1000.0</c:v>
                </c:pt>
                <c:pt idx="2">
                  <c:v>0.0</c:v>
                </c:pt>
                <c:pt idx="3">
                  <c:v>1000.0</c:v>
                </c:pt>
                <c:pt idx="4">
                  <c:v>2000.0</c:v>
                </c:pt>
              </c:numCache>
            </c:numRef>
          </c:cat>
          <c:val>
            <c:numRef>
              <c:f>Sheet1!$C$2:$C$6</c:f>
              <c:numCache>
                <c:formatCode>General</c:formatCode>
                <c:ptCount val="5"/>
                <c:pt idx="0">
                  <c:v>71.4</c:v>
                </c:pt>
                <c:pt idx="1">
                  <c:v>71.4</c:v>
                </c:pt>
                <c:pt idx="2">
                  <c:v>96.4</c:v>
                </c:pt>
                <c:pt idx="3">
                  <c:v>96.4</c:v>
                </c:pt>
                <c:pt idx="4">
                  <c:v>92.9</c:v>
                </c:pt>
              </c:numCache>
            </c:numRef>
          </c:val>
          <c:smooth val="0"/>
        </c:ser>
        <c:ser>
          <c:idx val="2"/>
          <c:order val="2"/>
          <c:tx>
            <c:strRef>
              <c:f>Sheet1!$D$1</c:f>
              <c:strCache>
                <c:ptCount val="1"/>
                <c:pt idx="0">
                  <c:v>3</c:v>
                </c:pt>
              </c:strCache>
            </c:strRef>
          </c:tx>
          <c:cat>
            <c:numRef>
              <c:f>Sheet1!$A$2:$A$6</c:f>
              <c:numCache>
                <c:formatCode>General</c:formatCode>
                <c:ptCount val="5"/>
                <c:pt idx="0">
                  <c:v>-2000.0</c:v>
                </c:pt>
                <c:pt idx="1">
                  <c:v>-1000.0</c:v>
                </c:pt>
                <c:pt idx="2">
                  <c:v>0.0</c:v>
                </c:pt>
                <c:pt idx="3">
                  <c:v>1000.0</c:v>
                </c:pt>
                <c:pt idx="4">
                  <c:v>2000.0</c:v>
                </c:pt>
              </c:numCache>
            </c:numRef>
          </c:cat>
          <c:val>
            <c:numRef>
              <c:f>Sheet1!$D$2:$D$6</c:f>
              <c:numCache>
                <c:formatCode>General</c:formatCode>
                <c:ptCount val="5"/>
                <c:pt idx="0">
                  <c:v>71.4</c:v>
                </c:pt>
                <c:pt idx="1">
                  <c:v>78.6</c:v>
                </c:pt>
                <c:pt idx="2">
                  <c:v>96.4</c:v>
                </c:pt>
                <c:pt idx="3">
                  <c:v>92.9</c:v>
                </c:pt>
                <c:pt idx="4">
                  <c:v>89.3</c:v>
                </c:pt>
              </c:numCache>
            </c:numRef>
          </c:val>
          <c:smooth val="0"/>
        </c:ser>
        <c:dLbls>
          <c:showLegendKey val="0"/>
          <c:showVal val="0"/>
          <c:showCatName val="0"/>
          <c:showSerName val="0"/>
          <c:showPercent val="0"/>
          <c:showBubbleSize val="0"/>
        </c:dLbls>
        <c:marker val="1"/>
        <c:smooth val="0"/>
        <c:axId val="598736904"/>
        <c:axId val="598739848"/>
      </c:lineChart>
      <c:catAx>
        <c:axId val="598736904"/>
        <c:scaling>
          <c:orientation val="minMax"/>
        </c:scaling>
        <c:delete val="0"/>
        <c:axPos val="b"/>
        <c:numFmt formatCode="General" sourceLinked="1"/>
        <c:majorTickMark val="out"/>
        <c:minorTickMark val="none"/>
        <c:tickLblPos val="nextTo"/>
        <c:crossAx val="598739848"/>
        <c:crosses val="autoZero"/>
        <c:auto val="1"/>
        <c:lblAlgn val="ctr"/>
        <c:lblOffset val="100"/>
        <c:noMultiLvlLbl val="0"/>
      </c:catAx>
      <c:valAx>
        <c:axId val="598739848"/>
        <c:scaling>
          <c:orientation val="minMax"/>
          <c:max val="100.0"/>
        </c:scaling>
        <c:delete val="0"/>
        <c:axPos val="l"/>
        <c:majorGridlines/>
        <c:numFmt formatCode="General" sourceLinked="1"/>
        <c:majorTickMark val="out"/>
        <c:minorTickMark val="none"/>
        <c:tickLblPos val="nextTo"/>
        <c:crossAx val="598736904"/>
        <c:crosses val="autoZero"/>
        <c:crossBetween val="between"/>
        <c:majorUnit val="25.0"/>
      </c:valAx>
    </c:plotArea>
    <c:legend>
      <c:legendPos val="t"/>
      <c:overlay val="0"/>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total (average [%])</a:t>
            </a:r>
          </a:p>
        </c:rich>
      </c:tx>
      <c:overlay val="0"/>
    </c:title>
    <c:autoTitleDeleted val="0"/>
    <c:plotArea>
      <c:layout/>
      <c:lineChart>
        <c:grouping val="standard"/>
        <c:varyColors val="0"/>
        <c:ser>
          <c:idx val="0"/>
          <c:order val="0"/>
          <c:tx>
            <c:strRef>
              <c:f>Sheet1!$B$1</c:f>
              <c:strCache>
                <c:ptCount val="1"/>
                <c:pt idx="0">
                  <c:v>1</c:v>
                </c:pt>
              </c:strCache>
            </c:strRef>
          </c:tx>
          <c:cat>
            <c:strRef>
              <c:f>Sheet1!$A$2:$A$4</c:f>
              <c:strCache>
                <c:ptCount val="3"/>
                <c:pt idx="0">
                  <c:v>[6000,3000]</c:v>
                </c:pt>
                <c:pt idx="1">
                  <c:v>[4500,4500]</c:v>
                </c:pt>
                <c:pt idx="2">
                  <c:v>[3000,6000]</c:v>
                </c:pt>
              </c:strCache>
            </c:strRef>
          </c:cat>
          <c:val>
            <c:numRef>
              <c:f>Sheet1!$B$2:$B$4</c:f>
              <c:numCache>
                <c:formatCode>General</c:formatCode>
                <c:ptCount val="3"/>
                <c:pt idx="0">
                  <c:v>81.4</c:v>
                </c:pt>
                <c:pt idx="1">
                  <c:v>85.7</c:v>
                </c:pt>
                <c:pt idx="2">
                  <c:v>85.7</c:v>
                </c:pt>
              </c:numCache>
            </c:numRef>
          </c:val>
          <c:smooth val="0"/>
        </c:ser>
        <c:dLbls>
          <c:showLegendKey val="0"/>
          <c:showVal val="0"/>
          <c:showCatName val="0"/>
          <c:showSerName val="0"/>
          <c:showPercent val="0"/>
          <c:showBubbleSize val="0"/>
        </c:dLbls>
        <c:marker val="1"/>
        <c:smooth val="0"/>
        <c:axId val="484758872"/>
        <c:axId val="484760216"/>
      </c:lineChart>
      <c:catAx>
        <c:axId val="484758872"/>
        <c:scaling>
          <c:orientation val="minMax"/>
        </c:scaling>
        <c:delete val="0"/>
        <c:axPos val="b"/>
        <c:numFmt formatCode="#,##0" sourceLinked="1"/>
        <c:majorTickMark val="out"/>
        <c:minorTickMark val="none"/>
        <c:tickLblPos val="nextTo"/>
        <c:crossAx val="484760216"/>
        <c:crosses val="autoZero"/>
        <c:auto val="1"/>
        <c:lblAlgn val="ctr"/>
        <c:lblOffset val="100"/>
        <c:noMultiLvlLbl val="0"/>
      </c:catAx>
      <c:valAx>
        <c:axId val="484760216"/>
        <c:scaling>
          <c:orientation val="minMax"/>
          <c:max val="100.0"/>
        </c:scaling>
        <c:delete val="0"/>
        <c:axPos val="l"/>
        <c:majorGridlines/>
        <c:numFmt formatCode="General" sourceLinked="1"/>
        <c:majorTickMark val="out"/>
        <c:minorTickMark val="none"/>
        <c:tickLblPos val="nextTo"/>
        <c:crossAx val="484758872"/>
        <c:crosses val="autoZero"/>
        <c:crossBetween val="between"/>
        <c:majorUnit val="25.0"/>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D79A3C-7CC8-E344-AEA3-185DB6609312}" type="datetimeFigureOut">
              <a:rPr kumimoji="1" lang="ja-JP" altLang="en-US" smtClean="0"/>
              <a:pPr/>
              <a:t>11/09/30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E190F8-B577-4E47-8849-520F926402FC}" type="slidenum">
              <a:rPr kumimoji="1" lang="ja-JP" altLang="en-US" smtClean="0"/>
              <a:pPr/>
              <a:t>‹#›</a:t>
            </a:fld>
            <a:endParaRPr kumimoji="1" lang="ja-JP" altLang="en-US"/>
          </a:p>
        </p:txBody>
      </p:sp>
    </p:spTree>
    <p:extLst>
      <p:ext uri="{BB962C8B-B14F-4D97-AF65-F5344CB8AC3E}">
        <p14:creationId xmlns:p14="http://schemas.microsoft.com/office/powerpoint/2010/main" val="2046398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8FF9F-4424-FD46-A53D-ADFE367398FD}" type="datetimeFigureOut">
              <a:rPr kumimoji="1" lang="ja-JP" altLang="en-US" smtClean="0"/>
              <a:pPr/>
              <a:t>11/09/30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マスター テキストの書式設定</a:t>
            </a:r>
          </a:p>
          <a:p>
            <a:pPr lvl="1"/>
            <a:r>
              <a:rPr kumimoji="1" lang="zh-CN" altLang="en-US" smtClean="0"/>
              <a:t>第 </a:t>
            </a:r>
            <a:r>
              <a:rPr kumimoji="1" lang="en-US" altLang="zh-CN" smtClean="0"/>
              <a:t>2 </a:t>
            </a:r>
            <a:r>
              <a:rPr kumimoji="1" lang="zh-CN" altLang="en-US" smtClean="0"/>
              <a:t>レベル</a:t>
            </a:r>
          </a:p>
          <a:p>
            <a:pPr lvl="2"/>
            <a:r>
              <a:rPr kumimoji="1" lang="zh-CN" altLang="en-US" smtClean="0"/>
              <a:t>第 </a:t>
            </a:r>
            <a:r>
              <a:rPr kumimoji="1" lang="en-US" altLang="zh-CN" smtClean="0"/>
              <a:t>3 </a:t>
            </a:r>
            <a:r>
              <a:rPr kumimoji="1" lang="zh-CN" altLang="en-US" smtClean="0"/>
              <a:t>レベル</a:t>
            </a:r>
          </a:p>
          <a:p>
            <a:pPr lvl="3"/>
            <a:r>
              <a:rPr kumimoji="1" lang="zh-CN" altLang="en-US" smtClean="0"/>
              <a:t>第 </a:t>
            </a:r>
            <a:r>
              <a:rPr kumimoji="1" lang="en-US" altLang="zh-CN" smtClean="0"/>
              <a:t>4 </a:t>
            </a:r>
            <a:r>
              <a:rPr kumimoji="1" lang="zh-CN" altLang="en-US" smtClean="0"/>
              <a:t>レベル</a:t>
            </a:r>
          </a:p>
          <a:p>
            <a:pPr lvl="4"/>
            <a:r>
              <a:rPr kumimoji="1" lang="zh-CN" altLang="en-US" smtClean="0"/>
              <a:t>第 </a:t>
            </a:r>
            <a:r>
              <a:rPr kumimoji="1" lang="en-US" altLang="zh-CN" smtClean="0"/>
              <a:t>5 </a:t>
            </a:r>
            <a:r>
              <a:rPr kumimoji="1" lang="zh-CN"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01877-C18B-CA42-97E6-6B14FC328DAA}" type="slidenum">
              <a:rPr kumimoji="1" lang="ja-JP" altLang="en-US" smtClean="0"/>
              <a:pPr/>
              <a:t>‹#›</a:t>
            </a:fld>
            <a:endParaRPr kumimoji="1" lang="ja-JP" altLang="en-US"/>
          </a:p>
        </p:txBody>
      </p:sp>
    </p:spTree>
    <p:extLst>
      <p:ext uri="{BB962C8B-B14F-4D97-AF65-F5344CB8AC3E}">
        <p14:creationId xmlns:p14="http://schemas.microsoft.com/office/powerpoint/2010/main" val="313909486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The aim of this paper is to provide empirical certification of “ </a:t>
            </a:r>
            <a:r>
              <a:rPr kumimoji="1" lang="en-US" altLang="ja-JP" sz="1200" dirty="0" err="1" smtClean="0"/>
              <a:t>Konbe</a:t>
            </a:r>
            <a:r>
              <a:rPr kumimoji="1" lang="en-US" altLang="ja-JP" sz="1200" dirty="0" smtClean="0"/>
              <a:t> Effect”,</a:t>
            </a:r>
            <a:r>
              <a:rPr kumimoji="1" lang="en-US" altLang="ja-JP" sz="1200" baseline="0" dirty="0" smtClean="0"/>
              <a:t> by using the method of experimental economics. “</a:t>
            </a:r>
            <a:r>
              <a:rPr kumimoji="1" lang="en-US" altLang="ja-JP" sz="1200" baseline="0" dirty="0" err="1" smtClean="0"/>
              <a:t>Knobe</a:t>
            </a:r>
            <a:r>
              <a:rPr kumimoji="1" lang="en-US" altLang="ja-JP" sz="1200" baseline="0" dirty="0" smtClean="0"/>
              <a:t> effect” is effect on side- effect of one’s behavior, which is well-known in Experimental Philosophy. </a:t>
            </a:r>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a:t>
            </a:fld>
            <a:endParaRPr kumimoji="1" lang="ja-JP" altLang="en-US"/>
          </a:p>
        </p:txBody>
      </p:sp>
    </p:spTree>
    <p:extLst>
      <p:ext uri="{BB962C8B-B14F-4D97-AF65-F5344CB8AC3E}">
        <p14:creationId xmlns:p14="http://schemas.microsoft.com/office/powerpoint/2010/main" val="238030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U-F</a:t>
            </a:r>
            <a:r>
              <a:rPr kumimoji="1" lang="en-US" altLang="ja-JP" baseline="0" dirty="0" smtClean="0"/>
              <a:t>’s experiment, they made 7 case. The main effect is always +1 , and side effect have 7 case.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10</a:t>
            </a:fld>
            <a:endParaRPr kumimoji="1" lang="ja-JP" altLang="en-US"/>
          </a:p>
        </p:txBody>
      </p:sp>
    </p:spTree>
    <p:extLst>
      <p:ext uri="{BB962C8B-B14F-4D97-AF65-F5344CB8AC3E}">
        <p14:creationId xmlns:p14="http://schemas.microsoft.com/office/powerpoint/2010/main" val="215373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a:t>
            </a:r>
            <a:r>
              <a:rPr kumimoji="0" lang="en-US" altLang="zh-CN" sz="1200" dirty="0" err="1" smtClean="0">
                <a:solidFill>
                  <a:srgbClr val="8C5A0A"/>
                </a:solidFill>
                <a:latin typeface="Calibri" charset="0"/>
                <a:ea typeface="MS PGothic" charset="0"/>
                <a:cs typeface="隶书" charset="0"/>
              </a:rPr>
              <a:t>Uti</a:t>
            </a:r>
            <a:r>
              <a:rPr kumimoji="0" lang="en-AU" altLang="zh-CN" sz="1200" dirty="0" err="1" smtClean="0">
                <a:solidFill>
                  <a:schemeClr val="accent3">
                    <a:lumMod val="50000"/>
                  </a:schemeClr>
                </a:solidFill>
                <a:latin typeface="Calibri" charset="0"/>
                <a:ea typeface="MS PGothic" charset="0"/>
                <a:cs typeface="隶书" charset="0"/>
              </a:rPr>
              <a:t>kal</a:t>
            </a:r>
            <a:r>
              <a:rPr kumimoji="0" lang="en-AU" altLang="zh-CN" sz="1200" dirty="0" smtClean="0">
                <a:solidFill>
                  <a:srgbClr val="8C5A0A"/>
                </a:solidFill>
                <a:latin typeface="Calibri" charset="0"/>
                <a:ea typeface="MS PGothic" charset="0"/>
                <a:cs typeface="隶书" charset="0"/>
              </a:rPr>
              <a:t> and </a:t>
            </a:r>
            <a:r>
              <a:rPr kumimoji="0" lang="en-US" altLang="zh-CN" sz="1200" dirty="0" err="1" smtClean="0">
                <a:solidFill>
                  <a:srgbClr val="8C5A0A"/>
                </a:solidFill>
                <a:latin typeface="Calibri" charset="0"/>
                <a:ea typeface="MS PGothic" charset="0"/>
                <a:cs typeface="隶书" charset="0"/>
              </a:rPr>
              <a:t>Fischbacher’s</a:t>
            </a:r>
            <a:r>
              <a:rPr kumimoji="0" lang="en-US" altLang="zh-CN" sz="1200" dirty="0" smtClean="0">
                <a:solidFill>
                  <a:srgbClr val="8C5A0A"/>
                </a:solidFill>
                <a:latin typeface="Calibri" charset="0"/>
                <a:ea typeface="MS PGothic" charset="0"/>
                <a:cs typeface="隶书" charset="0"/>
              </a:rPr>
              <a:t> Experiment (2009), they did</a:t>
            </a:r>
            <a:r>
              <a:rPr kumimoji="0" lang="en-US" altLang="zh-CN" sz="1200" baseline="0" dirty="0" smtClean="0">
                <a:solidFill>
                  <a:srgbClr val="8C5A0A"/>
                </a:solidFill>
                <a:latin typeface="Calibri" charset="0"/>
                <a:ea typeface="MS PGothic" charset="0"/>
                <a:cs typeface="隶书" charset="0"/>
              </a:rPr>
              <a:t> this hypothesis. </a:t>
            </a:r>
            <a:r>
              <a:rPr kumimoji="1" lang="en-US" altLang="ja-JP" baseline="0" dirty="0" smtClean="0"/>
              <a:t> If by chance player1’s income is 6000, player2 is 3000, Player3’s evaluation tend to equal distribution. Player 1 and 2’s income  get to 4500 and 4500. because </a:t>
            </a:r>
            <a:r>
              <a:rPr lang="en-US" altLang="ja-JP" dirty="0" smtClean="0"/>
              <a:t>no matter what is the reason for the present inequality.</a:t>
            </a:r>
            <a:r>
              <a:rPr lang="en-US" altLang="ja-JP" baseline="0" dirty="0" smtClean="0"/>
              <a:t> </a:t>
            </a:r>
            <a:r>
              <a:rPr kumimoji="1" lang="en-US" altLang="ja-JP" baseline="0" dirty="0" smtClean="0"/>
              <a:t> If by chance, player1’income is 5000, player2’s income is 5000 too. Here, player1 can do a choice,  the distribution got to 6000 and 3000. the side effect is -2000,  then ,player3’s evaluation is player1’s income get to 4500+A, player2’s income get to  4500-A. Because, the player1 did a negative action. The side effect is -2000. look  the other way, if by chance,  player1’s income is 5000, player2’s income  is 1000, the player1 did  a choice, the player1’s income  get to 6000 and Player2’s income get to3000; the side effect is +2000. that is positive action.  so player3 ‘s evaluation  is  player1’s income get to  4500-B, player2’s income get to 4500+B. </a:t>
            </a: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11</a:t>
            </a:fld>
            <a:endParaRPr kumimoji="1" lang="ja-JP" altLang="en-US"/>
          </a:p>
        </p:txBody>
      </p:sp>
    </p:spTree>
    <p:extLst>
      <p:ext uri="{BB962C8B-B14F-4D97-AF65-F5344CB8AC3E}">
        <p14:creationId xmlns:p14="http://schemas.microsoft.com/office/powerpoint/2010/main" val="131337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zh-CN" dirty="0" smtClean="0"/>
              <a:t>But, in their experiment</a:t>
            </a:r>
            <a:r>
              <a:rPr kumimoji="1" lang="en-US" altLang="zh-CN" baseline="0" dirty="0" smtClean="0"/>
              <a:t>, the </a:t>
            </a:r>
            <a:r>
              <a:rPr kumimoji="1" lang="en-US" altLang="zh-CN" baseline="0" dirty="0" err="1" smtClean="0"/>
              <a:t>Knobe</a:t>
            </a:r>
            <a:r>
              <a:rPr kumimoji="1" lang="en-US" altLang="zh-CN" baseline="0" dirty="0" smtClean="0"/>
              <a:t> effect did not observed.</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12</a:t>
            </a:fld>
            <a:endParaRPr kumimoji="1" lang="ja-JP" altLang="en-US"/>
          </a:p>
        </p:txBody>
      </p:sp>
    </p:spTree>
    <p:extLst>
      <p:ext uri="{BB962C8B-B14F-4D97-AF65-F5344CB8AC3E}">
        <p14:creationId xmlns:p14="http://schemas.microsoft.com/office/powerpoint/2010/main" val="131337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smtClean="0"/>
              <a:t>In our experiment, We used</a:t>
            </a:r>
            <a:r>
              <a:rPr kumimoji="1" lang="en-US" altLang="ja-JP" baseline="0" dirty="0" smtClean="0"/>
              <a:t> two words, “Opinion” and “Guess”. </a:t>
            </a:r>
            <a:r>
              <a:rPr lang="en-AU" altLang="ja-JP" dirty="0" smtClean="0"/>
              <a:t>Opinion questions: What do you want to do (as a fair non-interested third party)?</a:t>
            </a:r>
            <a:r>
              <a:rPr kumimoji="1" lang="en-AU" altLang="ja-JP" dirty="0" smtClean="0"/>
              <a:t>Guess questions: What do you think will be the median opinion? </a:t>
            </a:r>
            <a:r>
              <a:rPr kumimoji="1" lang="en-US" altLang="ja-JP" dirty="0" smtClean="0"/>
              <a:t>In order to give financial incentives to</a:t>
            </a:r>
            <a:r>
              <a:rPr kumimoji="1" lang="en-US" altLang="ja-JP" baseline="0" dirty="0" smtClean="0"/>
              <a:t> subjects w</a:t>
            </a:r>
            <a:r>
              <a:rPr lang="en-US" altLang="ja-JP" dirty="0" smtClean="0"/>
              <a:t>e partly introduced the principle of </a:t>
            </a:r>
            <a:r>
              <a:rPr kumimoji="1" lang="en-US" altLang="ja-JP" dirty="0" smtClean="0"/>
              <a:t>Keynes’ beauty contest to our experiment. That is </a:t>
            </a:r>
            <a:r>
              <a:rPr kumimoji="1" lang="en-AU" altLang="ja-JP" dirty="0" smtClean="0"/>
              <a:t>Monetary rewards will be shared among those who will have given the correct answer.</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13</a:t>
            </a:fld>
            <a:endParaRPr kumimoji="1" lang="ja-JP" altLang="en-US"/>
          </a:p>
        </p:txBody>
      </p:sp>
    </p:spTree>
    <p:extLst>
      <p:ext uri="{BB962C8B-B14F-4D97-AF65-F5344CB8AC3E}">
        <p14:creationId xmlns:p14="http://schemas.microsoft.com/office/powerpoint/2010/main" val="7020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15</a:t>
            </a:r>
            <a:r>
              <a:rPr kumimoji="1" lang="en-US" altLang="ja-JP" baseline="0" dirty="0" smtClean="0"/>
              <a:t> cases in our experiment. The main effect is always +1000, the side- effect have 15 cases.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14</a:t>
            </a:fld>
            <a:endParaRPr kumimoji="1" lang="ja-JP" altLang="en-US"/>
          </a:p>
        </p:txBody>
      </p:sp>
    </p:spTree>
    <p:extLst>
      <p:ext uri="{BB962C8B-B14F-4D97-AF65-F5344CB8AC3E}">
        <p14:creationId xmlns:p14="http://schemas.microsoft.com/office/powerpoint/2010/main" val="121880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Player3’s answers to</a:t>
            </a:r>
            <a:r>
              <a:rPr kumimoji="1" lang="en-US" altLang="ja-JP" baseline="0" dirty="0" smtClean="0"/>
              <a:t> guess questions in redistribution of unequally distributed income. This case is player1’s income is more than player2’s income. 39% did equally distribution. 56% distributed “ player1’s income is more than player2’s income. And, 11% distributed player1’s income is less than player2’s income. For the guess question, 50% did equally distribution. 40% distributed “player1’s income is more than player2’s income”, and 11% distributed “player1’s income is less than Player2’s income.</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15</a:t>
            </a:fld>
            <a:endParaRPr kumimoji="1" lang="ja-JP" altLang="en-US"/>
          </a:p>
        </p:txBody>
      </p:sp>
    </p:spTree>
    <p:extLst>
      <p:ext uri="{BB962C8B-B14F-4D97-AF65-F5344CB8AC3E}">
        <p14:creationId xmlns:p14="http://schemas.microsoft.com/office/powerpoint/2010/main" val="173232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16</a:t>
            </a:fld>
            <a:endParaRPr kumimoji="1" lang="ja-JP" altLang="en-US"/>
          </a:p>
        </p:txBody>
      </p:sp>
    </p:spTree>
    <p:extLst>
      <p:ext uri="{BB962C8B-B14F-4D97-AF65-F5344CB8AC3E}">
        <p14:creationId xmlns:p14="http://schemas.microsoft.com/office/powerpoint/2010/main" val="173232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17</a:t>
            </a:fld>
            <a:endParaRPr kumimoji="1" lang="ja-JP" altLang="en-US"/>
          </a:p>
        </p:txBody>
      </p:sp>
    </p:spTree>
    <p:extLst>
      <p:ext uri="{BB962C8B-B14F-4D97-AF65-F5344CB8AC3E}">
        <p14:creationId xmlns:p14="http://schemas.microsoft.com/office/powerpoint/2010/main" val="173232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Opinion question and Guess question’s comparison</a:t>
            </a:r>
            <a:r>
              <a:rPr kumimoji="1" lang="en-US" altLang="ja-JP" baseline="0" dirty="0" smtClean="0"/>
              <a:t> in redistribution of unequally distributed income. The equally distribution is bigger than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18</a:t>
            </a:fld>
            <a:endParaRPr kumimoji="1" lang="ja-JP" altLang="en-US"/>
          </a:p>
        </p:txBody>
      </p:sp>
    </p:spTree>
    <p:extLst>
      <p:ext uri="{BB962C8B-B14F-4D97-AF65-F5344CB8AC3E}">
        <p14:creationId xmlns:p14="http://schemas.microsoft.com/office/powerpoint/2010/main" val="23882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smtClean="0"/>
              <a:t>In</a:t>
            </a:r>
            <a:r>
              <a:rPr kumimoji="1" lang="en-US" altLang="ja-JP" baseline="0" dirty="0" smtClean="0"/>
              <a:t> our experiment, </a:t>
            </a:r>
            <a:r>
              <a:rPr kumimoji="1" lang="en-US" altLang="ja-JP" dirty="0" smtClean="0"/>
              <a:t>The result  can be classified in three principles: 1) inequality aversion; 2)  respect on already established interest; 3) respect on side-effect receiver., the third result certifies </a:t>
            </a:r>
            <a:r>
              <a:rPr kumimoji="1" lang="en-US" altLang="ja-JP" dirty="0" err="1" smtClean="0"/>
              <a:t>Knobe</a:t>
            </a:r>
            <a:r>
              <a:rPr kumimoji="1" lang="en-US" altLang="ja-JP" dirty="0" smtClean="0"/>
              <a:t> Effect</a:t>
            </a: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20</a:t>
            </a:fld>
            <a:endParaRPr kumimoji="1" lang="ja-JP" altLang="en-US"/>
          </a:p>
        </p:txBody>
      </p:sp>
    </p:spTree>
    <p:extLst>
      <p:ext uri="{BB962C8B-B14F-4D97-AF65-F5344CB8AC3E}">
        <p14:creationId xmlns:p14="http://schemas.microsoft.com/office/powerpoint/2010/main" val="356534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 me show the </a:t>
            </a:r>
            <a:r>
              <a:rPr kumimoji="1" lang="en-US" altLang="ja-JP" baseline="0" dirty="0" smtClean="0"/>
              <a:t>construction of this presentation. here, everyone is know about the </a:t>
            </a:r>
            <a:r>
              <a:rPr kumimoji="1" lang="en-US" altLang="ja-JP" baseline="0" dirty="0" err="1" smtClean="0"/>
              <a:t>knobe</a:t>
            </a:r>
            <a:r>
              <a:rPr kumimoji="1" lang="en-US" altLang="ja-JP" baseline="0" dirty="0" smtClean="0"/>
              <a:t> effect. so, I am going to omit it. First, I will explain “</a:t>
            </a:r>
            <a:r>
              <a:rPr kumimoji="1" lang="en-US" altLang="ja-JP" baseline="0" dirty="0" err="1" smtClean="0"/>
              <a:t>Utikal</a:t>
            </a:r>
            <a:r>
              <a:rPr kumimoji="1" lang="en-US" altLang="ja-JP" baseline="0" dirty="0" smtClean="0"/>
              <a:t> </a:t>
            </a:r>
            <a:r>
              <a:rPr kumimoji="1" lang="en-US" altLang="ja-JP" baseline="0" dirty="0" err="1" smtClean="0"/>
              <a:t>Fischbacher’s</a:t>
            </a:r>
            <a:r>
              <a:rPr kumimoji="1" lang="en-US" altLang="ja-JP" baseline="0" dirty="0" smtClean="0"/>
              <a:t> experiment”. This is a forgoing studies on “</a:t>
            </a:r>
            <a:r>
              <a:rPr kumimoji="1" lang="en-US" altLang="ja-JP" baseline="0" dirty="0" err="1" smtClean="0"/>
              <a:t>Knobe</a:t>
            </a:r>
            <a:r>
              <a:rPr kumimoji="1" lang="en-US" altLang="ja-JP" baseline="0" dirty="0" smtClean="0"/>
              <a:t> Effect”. Then, I will explain “ our experimental .Finally, I will summarize our paper.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2</a:t>
            </a:fld>
            <a:endParaRPr kumimoji="1" lang="ja-JP" altLang="en-US"/>
          </a:p>
        </p:txBody>
      </p:sp>
    </p:spTree>
    <p:extLst>
      <p:ext uri="{BB962C8B-B14F-4D97-AF65-F5344CB8AC3E}">
        <p14:creationId xmlns:p14="http://schemas.microsoft.com/office/powerpoint/2010/main" val="415645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if subjects answered both opinion and guess questions seriously, they followed a simple rule  ( inequality aversion ), suspecting that others would take account of other factors ( inequality-reversing aversion).</a:t>
            </a:r>
          </a:p>
          <a:p>
            <a:r>
              <a:rPr kumimoji="1" lang="en-US" altLang="ja-JP" sz="1200" kern="1200" dirty="0" smtClean="0">
                <a:solidFill>
                  <a:schemeClr val="tx1"/>
                </a:solidFill>
                <a:latin typeface="+mn-lt"/>
                <a:ea typeface="+mn-ea"/>
                <a:cs typeface="+mn-cs"/>
              </a:rPr>
              <a:t>subjects may have not seriously considered opinion questions, which they knew would not affect their income: they may have saved time to concentrate their attention to guess questions, which they knew would affect their income.</a:t>
            </a: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21</a:t>
            </a:fld>
            <a:endParaRPr kumimoji="1" lang="ja-JP" altLang="en-US"/>
          </a:p>
        </p:txBody>
      </p:sp>
    </p:spTree>
    <p:extLst>
      <p:ext uri="{BB962C8B-B14F-4D97-AF65-F5344CB8AC3E}">
        <p14:creationId xmlns:p14="http://schemas.microsoft.com/office/powerpoint/2010/main" val="250944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accent3">
                    <a:lumMod val="50000"/>
                  </a:schemeClr>
                </a:solidFill>
                <a:latin typeface="Constantia" charset="0"/>
                <a:cs typeface="宋体" charset="0"/>
              </a:rPr>
              <a:t>Thank you for your attention</a:t>
            </a:r>
            <a:r>
              <a:rPr lang="zh-CN" altLang="en-US" sz="1200" dirty="0" smtClean="0">
                <a:solidFill>
                  <a:schemeClr val="accent3">
                    <a:lumMod val="50000"/>
                  </a:schemeClr>
                </a:solidFill>
                <a:latin typeface="Constantia" charset="0"/>
                <a:cs typeface="宋体" charset="0"/>
              </a:rPr>
              <a:t>！</a:t>
            </a:r>
            <a:r>
              <a:rPr lang="en-US" altLang="zh-CN" sz="1200" dirty="0" smtClean="0">
                <a:solidFill>
                  <a:schemeClr val="accent3">
                    <a:lumMod val="50000"/>
                  </a:schemeClr>
                </a:solidFill>
                <a:latin typeface="Constantia" charset="0"/>
                <a:cs typeface="宋体" charset="0"/>
              </a:rPr>
              <a:t> </a:t>
            </a:r>
            <a:endParaRPr lang="ja-JP" altLang="en-US" sz="1200" dirty="0" smtClean="0">
              <a:solidFill>
                <a:schemeClr val="accent3">
                  <a:lumMod val="50000"/>
                </a:schemeClr>
              </a:solidFill>
              <a:latin typeface="Constantia"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22</a:t>
            </a:fld>
            <a:endParaRPr kumimoji="1" lang="ja-JP" altLang="en-US"/>
          </a:p>
        </p:txBody>
      </p:sp>
    </p:spTree>
    <p:extLst>
      <p:ext uri="{BB962C8B-B14F-4D97-AF65-F5344CB8AC3E}">
        <p14:creationId xmlns:p14="http://schemas.microsoft.com/office/powerpoint/2010/main" val="126233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2" charset="0"/>
              <a:buNone/>
            </a:pPr>
            <a:r>
              <a:rPr kumimoji="1" lang="en-US" altLang="ja-JP" dirty="0" smtClean="0"/>
              <a:t>What is </a:t>
            </a:r>
            <a:r>
              <a:rPr kumimoji="1" lang="en-US" altLang="ja-JP" dirty="0" err="1" smtClean="0"/>
              <a:t>Knobe</a:t>
            </a:r>
            <a:r>
              <a:rPr kumimoji="1" lang="en-US" altLang="ja-JP" dirty="0" smtClean="0"/>
              <a:t> Effect?</a:t>
            </a:r>
            <a:r>
              <a:rPr kumimoji="1" lang="en-US" altLang="ja-JP" baseline="0" dirty="0" smtClean="0"/>
              <a:t> One can suppose two different stories regarding side-effect triggered one’s behavior. The first is Harm scenario.</a:t>
            </a:r>
          </a:p>
          <a:p>
            <a:pPr>
              <a:buFont typeface="Wingdings 2" charset="0"/>
              <a:buNone/>
            </a:pPr>
            <a:r>
              <a:rPr kumimoji="1" lang="en-US" altLang="ja-JP" baseline="0" dirty="0" smtClean="0"/>
              <a:t> </a:t>
            </a:r>
            <a:r>
              <a:rPr lang="en-US" altLang="ja-JP" sz="1200" dirty="0" smtClean="0"/>
              <a:t>The CEO of a company is sitting in his office when his Vice President of R&amp;D comes in and says: “We are thinking of starting a new program. It will help us increase profits, but it will also harm the environment.” </a:t>
            </a:r>
          </a:p>
          <a:p>
            <a:pPr>
              <a:buFont typeface="Wingdings 2" charset="0"/>
              <a:buNone/>
            </a:pPr>
            <a:r>
              <a:rPr lang="en-US" altLang="ja-JP" sz="1200" dirty="0" smtClean="0"/>
              <a:t>    The CEO responds that he doesn’t care about harming the environment and just wants to make as much profit as possible. The program is carried out, profits are made and the environment is harmed.</a:t>
            </a:r>
          </a:p>
          <a:p>
            <a:pPr>
              <a:buNone/>
            </a:pPr>
            <a:r>
              <a:rPr lang="en-US" altLang="ja-JP" sz="1100" dirty="0" smtClean="0">
                <a:latin typeface="Constantia" charset="0"/>
                <a:ea typeface="HGP明朝E" charset="0"/>
                <a:cs typeface="HGP明朝E" charset="0"/>
              </a:rPr>
              <a:t>  </a:t>
            </a:r>
            <a:r>
              <a:rPr lang="en-US" altLang="ja-JP" sz="1100" b="1" dirty="0" smtClean="0">
                <a:latin typeface="Constantia" charset="0"/>
                <a:ea typeface="HGP明朝E" charset="0"/>
                <a:cs typeface="HGP明朝E" charset="0"/>
              </a:rPr>
              <a:t> </a:t>
            </a:r>
            <a:r>
              <a:rPr lang="en-US" altLang="ja-JP" sz="1200" b="0" dirty="0" smtClean="0">
                <a:latin typeface="Constantia" charset="0"/>
                <a:ea typeface="HGP明朝E" charset="0"/>
                <a:cs typeface="HGP明朝E" charset="0"/>
              </a:rPr>
              <a:t>Then</a:t>
            </a:r>
            <a:r>
              <a:rPr lang="en-US" altLang="ja-JP" sz="1200" b="0" baseline="0" dirty="0" smtClean="0">
                <a:latin typeface="Constantia" charset="0"/>
                <a:ea typeface="HGP明朝E" charset="0"/>
                <a:cs typeface="HGP明朝E" charset="0"/>
              </a:rPr>
              <a:t> a question arises</a:t>
            </a:r>
            <a:r>
              <a:rPr lang="en-US" altLang="ja-JP" sz="1200" dirty="0" smtClean="0">
                <a:latin typeface="Constantia" charset="0"/>
                <a:ea typeface="HGP明朝E" charset="0"/>
                <a:cs typeface="HGP明朝E" charset="0"/>
              </a:rPr>
              <a:t>: </a:t>
            </a:r>
            <a:r>
              <a:rPr lang="en-US" altLang="ja-JP" sz="1100" dirty="0" smtClean="0"/>
              <a:t>Did the CEO intentionally </a:t>
            </a:r>
            <a:r>
              <a:rPr lang="en-US" altLang="ja-JP" sz="1100" u="sng" dirty="0" smtClean="0"/>
              <a:t>harm</a:t>
            </a:r>
            <a:r>
              <a:rPr lang="en-US" altLang="ja-JP" sz="1100" dirty="0" smtClean="0"/>
              <a:t> the environment? </a:t>
            </a:r>
            <a:r>
              <a:rPr kumimoji="1" lang="en-US" altLang="ja-JP" sz="1200" kern="1200" dirty="0" smtClean="0">
                <a:solidFill>
                  <a:schemeClr val="tx1"/>
                </a:solidFill>
                <a:latin typeface="+mn-lt"/>
                <a:ea typeface="+mn-ea"/>
                <a:cs typeface="+mn-cs"/>
              </a:rPr>
              <a:t>How do you think?</a:t>
            </a:r>
            <a:endParaRPr lang="ja-JP" altLang="en-US" sz="1100" dirty="0" smtClean="0">
              <a:latin typeface="Constantia" charset="0"/>
              <a:ea typeface="HGP明朝E" charset="0"/>
              <a:cs typeface="HGP明朝E"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3</a:t>
            </a:fld>
            <a:endParaRPr kumimoji="1" lang="ja-JP" altLang="en-US"/>
          </a:p>
        </p:txBody>
      </p:sp>
    </p:spTree>
    <p:extLst>
      <p:ext uri="{BB962C8B-B14F-4D97-AF65-F5344CB8AC3E}">
        <p14:creationId xmlns:p14="http://schemas.microsoft.com/office/powerpoint/2010/main" val="254087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second story is Help one. </a:t>
            </a:r>
          </a:p>
          <a:p>
            <a:pPr marL="0" indent="0">
              <a:buNone/>
            </a:pPr>
            <a:r>
              <a:rPr lang="en-US" altLang="ja-JP" sz="1200" dirty="0" smtClean="0"/>
              <a:t>The CEO of a company is sitting in his office when his Vice President of R&amp;D comes in and says: “We are thinking of starting a new program. It will help us increase profits, </a:t>
            </a:r>
            <a:r>
              <a:rPr lang="en-US" altLang="ja-JP" sz="1200" dirty="0" smtClean="0">
                <a:solidFill>
                  <a:srgbClr val="0000FF"/>
                </a:solidFill>
              </a:rPr>
              <a:t>and it will also help</a:t>
            </a:r>
            <a:r>
              <a:rPr lang="en-US" altLang="ja-JP" sz="1200" dirty="0" smtClean="0"/>
              <a:t> the environment.” </a:t>
            </a:r>
          </a:p>
          <a:p>
            <a:pPr marL="0" indent="0">
              <a:buNone/>
            </a:pPr>
            <a:r>
              <a:rPr lang="en-US" altLang="ja-JP" sz="1200" dirty="0" smtClean="0"/>
              <a:t>The CEO responds that he doesn’t care about </a:t>
            </a:r>
            <a:r>
              <a:rPr lang="en-US" altLang="ja-JP" sz="1200" dirty="0" smtClean="0">
                <a:solidFill>
                  <a:srgbClr val="0000FF"/>
                </a:solidFill>
              </a:rPr>
              <a:t>helping</a:t>
            </a:r>
            <a:r>
              <a:rPr lang="en-US" altLang="ja-JP" sz="1200" dirty="0" smtClean="0"/>
              <a:t> the environment and just wants to make as much profit as possible. The program is carried out, profits are made and the environment is </a:t>
            </a:r>
            <a:r>
              <a:rPr lang="en-US" altLang="ja-JP" sz="1200" dirty="0" smtClean="0">
                <a:solidFill>
                  <a:srgbClr val="0000FF"/>
                </a:solidFill>
              </a:rPr>
              <a:t>helped</a:t>
            </a:r>
            <a:r>
              <a:rPr lang="en-US" altLang="ja-JP" sz="1200" dirty="0" smtClean="0"/>
              <a:t>.</a:t>
            </a:r>
          </a:p>
          <a:p>
            <a:pPr marL="0" indent="0">
              <a:buNone/>
            </a:pPr>
            <a:r>
              <a:rPr lang="en-US" altLang="ja-JP" sz="1200" b="0" dirty="0" smtClean="0">
                <a:latin typeface="Constantia" charset="0"/>
                <a:ea typeface="HGP明朝E" charset="0"/>
                <a:cs typeface="HGP明朝E" charset="0"/>
              </a:rPr>
              <a:t>Then</a:t>
            </a:r>
            <a:r>
              <a:rPr lang="en-US" altLang="ja-JP" sz="1200" b="0" baseline="0" dirty="0" smtClean="0">
                <a:latin typeface="Constantia" charset="0"/>
                <a:ea typeface="HGP明朝E" charset="0"/>
                <a:cs typeface="HGP明朝E" charset="0"/>
              </a:rPr>
              <a:t> </a:t>
            </a:r>
            <a:r>
              <a:rPr lang="en-US" altLang="ja-JP" sz="1200" b="0" dirty="0" smtClean="0">
                <a:latin typeface="Constantia" charset="0"/>
                <a:ea typeface="HGP明朝E" charset="0"/>
                <a:cs typeface="HGP明朝E" charset="0"/>
              </a:rPr>
              <a:t>question arises</a:t>
            </a:r>
            <a:r>
              <a:rPr lang="en-US" altLang="ja-JP" sz="1200" dirty="0" smtClean="0">
                <a:latin typeface="Constantia" charset="0"/>
                <a:ea typeface="HGP明朝E" charset="0"/>
                <a:cs typeface="HGP明朝E" charset="0"/>
              </a:rPr>
              <a:t>: </a:t>
            </a:r>
            <a:r>
              <a:rPr lang="en-US" altLang="ja-JP" dirty="0" smtClean="0"/>
              <a:t>Did the CEO intentionally </a:t>
            </a:r>
            <a:r>
              <a:rPr lang="en-US" altLang="ja-JP" u="sng" dirty="0" smtClean="0"/>
              <a:t>help</a:t>
            </a:r>
            <a:r>
              <a:rPr lang="en-US" altLang="ja-JP" dirty="0" smtClean="0"/>
              <a:t>  the environment? </a:t>
            </a:r>
            <a:r>
              <a:rPr kumimoji="1" lang="en-US" altLang="ja-JP" sz="1200" kern="1200" dirty="0" smtClean="0">
                <a:solidFill>
                  <a:schemeClr val="tx1"/>
                </a:solidFill>
                <a:latin typeface="+mn-lt"/>
                <a:ea typeface="+mn-ea"/>
                <a:cs typeface="+mn-cs"/>
              </a:rPr>
              <a:t>How do you think?</a:t>
            </a:r>
            <a:endParaRPr lang="ja-JP" altLang="en-US" dirty="0" smtClean="0">
              <a:latin typeface="Constantia" charset="0"/>
              <a:ea typeface="HGP明朝E" charset="0"/>
              <a:cs typeface="HGP明朝E"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4</a:t>
            </a:fld>
            <a:endParaRPr kumimoji="1" lang="ja-JP" altLang="en-US"/>
          </a:p>
        </p:txBody>
      </p:sp>
    </p:spTree>
    <p:extLst>
      <p:ext uri="{BB962C8B-B14F-4D97-AF65-F5344CB8AC3E}">
        <p14:creationId xmlns:p14="http://schemas.microsoft.com/office/powerpoint/2010/main" val="67272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Of course there is no objectively correct answer. It depends on the definition of intentionality.</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you may claim that every side effect is intentionally bought about if it is known to the decision maker previously.</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then you will say yes to both questions.</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you may claim that no side effect is</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intentionally bought about if it is indifferent to the decision maker.</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then you will say no to both questions.</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however, many people consider negative side effect is intentionally bough about while positive one is not.</a:t>
            </a:r>
            <a:r>
              <a:rPr kumimoji="1" lang="en-US" altLang="ja-JP"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This suggests that the notion of intentionality is not independent of moral or ethical </a:t>
            </a:r>
            <a:r>
              <a:rPr kumimoji="1" lang="en-US" altLang="ja-JP" sz="1200" kern="1200" dirty="0" err="1" smtClean="0">
                <a:solidFill>
                  <a:schemeClr val="tx1"/>
                </a:solidFill>
                <a:latin typeface="+mn-lt"/>
                <a:ea typeface="+mn-ea"/>
                <a:cs typeface="+mn-cs"/>
              </a:rPr>
              <a:t>judgement</a:t>
            </a:r>
            <a:r>
              <a:rPr kumimoji="1" lang="en-US" altLang="ja-JP" sz="1200" kern="1200" dirty="0" smtClean="0">
                <a:solidFill>
                  <a:schemeClr val="tx1"/>
                </a:solidFill>
                <a:latin typeface="+mn-lt"/>
                <a:ea typeface="+mn-ea"/>
                <a:cs typeface="+mn-cs"/>
              </a:rPr>
              <a:t>, which is something to be studied in philosophy and actually has been discussed intensively in philosophy since the publication of </a:t>
            </a:r>
            <a:r>
              <a:rPr kumimoji="1" lang="en-US" altLang="ja-JP" sz="1200" kern="1200" dirty="0" err="1" smtClean="0">
                <a:solidFill>
                  <a:schemeClr val="tx1"/>
                </a:solidFill>
                <a:latin typeface="+mn-lt"/>
                <a:ea typeface="+mn-ea"/>
                <a:cs typeface="+mn-cs"/>
              </a:rPr>
              <a:t>Knobe's</a:t>
            </a:r>
            <a:r>
              <a:rPr kumimoji="1" lang="en-US" altLang="ja-JP" sz="1200" kern="1200" dirty="0" smtClean="0">
                <a:solidFill>
                  <a:schemeClr val="tx1"/>
                </a:solidFill>
                <a:latin typeface="+mn-lt"/>
                <a:ea typeface="+mn-ea"/>
                <a:cs typeface="+mn-cs"/>
              </a:rPr>
              <a:t> experiment.</a:t>
            </a:r>
            <a:endParaRPr kumimoji="0" lang="en-US" altLang="zh-CN" dirty="0" smtClean="0">
              <a:latin typeface="HGS明朝E"/>
              <a:ea typeface="HGS明朝E"/>
              <a:cs typeface="HGS明朝E"/>
            </a:endParaRPr>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5</a:t>
            </a:fld>
            <a:endParaRPr kumimoji="1" lang="ja-JP" altLang="en-US"/>
          </a:p>
        </p:txBody>
      </p:sp>
    </p:spTree>
    <p:extLst>
      <p:ext uri="{BB962C8B-B14F-4D97-AF65-F5344CB8AC3E}">
        <p14:creationId xmlns:p14="http://schemas.microsoft.com/office/powerpoint/2010/main" val="344854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the third party,</a:t>
            </a:r>
            <a:r>
              <a:rPr kumimoji="1" lang="en-US" altLang="ja-JP" baseline="0" dirty="0" smtClean="0"/>
              <a:t>  if the side effect is negative, they judged the action is intentionally, so that is punishment worthy. Other way, if the side effect is positive,  they judged the action is not intentionally, that is not reward worthy.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6</a:t>
            </a:fld>
            <a:endParaRPr kumimoji="1" lang="ja-JP" altLang="en-US"/>
          </a:p>
        </p:txBody>
      </p:sp>
    </p:spTree>
    <p:extLst>
      <p:ext uri="{BB962C8B-B14F-4D97-AF65-F5344CB8AC3E}">
        <p14:creationId xmlns:p14="http://schemas.microsoft.com/office/powerpoint/2010/main" val="14781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Last year, we hold the world’s first conference for experimental philosophy and experimental economics </a:t>
            </a:r>
            <a:r>
              <a:rPr kumimoji="1" lang="en-US" altLang="ja-JP" sz="1200" b="0" i="1" u="none" strike="noStrike" kern="1200" baseline="0" dirty="0" smtClean="0">
                <a:solidFill>
                  <a:schemeClr val="tx1"/>
                </a:solidFill>
                <a:latin typeface="+mn-lt"/>
                <a:ea typeface="+mn-ea"/>
                <a:cs typeface="+mn-cs"/>
              </a:rPr>
              <a:t>How and why economists and philosophers do experiments: dialogue between experimental economics and experimental philosophy </a:t>
            </a:r>
            <a:r>
              <a:rPr kumimoji="1" lang="en-US" altLang="ja-JP" sz="1200" b="0" i="0" u="none" strike="noStrike" kern="1200" baseline="0" dirty="0" smtClean="0">
                <a:solidFill>
                  <a:schemeClr val="tx1"/>
                </a:solidFill>
                <a:latin typeface="+mn-lt"/>
                <a:ea typeface="+mn-ea"/>
                <a:cs typeface="+mn-cs"/>
              </a:rPr>
              <a:t>in Kyoto Sangyo University, 27-28 March 2010, where </a:t>
            </a:r>
            <a:r>
              <a:rPr kumimoji="1" lang="en-US" altLang="ja-JP" sz="1200" b="0" i="0" u="none" strike="noStrike" kern="1200" baseline="0" dirty="0" err="1" smtClean="0">
                <a:solidFill>
                  <a:schemeClr val="tx1"/>
                </a:solidFill>
                <a:latin typeface="+mn-lt"/>
                <a:ea typeface="+mn-ea"/>
                <a:cs typeface="+mn-cs"/>
              </a:rPr>
              <a:t>Fischbacher</a:t>
            </a:r>
            <a:r>
              <a:rPr kumimoji="1" lang="en-US" altLang="ja-JP" sz="1200" b="0" i="0" u="none" strike="noStrike" kern="1200" baseline="0" dirty="0" smtClean="0">
                <a:solidFill>
                  <a:schemeClr val="tx1"/>
                </a:solidFill>
                <a:latin typeface="+mn-lt"/>
                <a:ea typeface="+mn-ea"/>
                <a:cs typeface="+mn-cs"/>
              </a:rPr>
              <a:t> presented his joint research with </a:t>
            </a:r>
            <a:r>
              <a:rPr kumimoji="1" lang="en-US" altLang="ja-JP" sz="1200" b="0" i="0" u="none" strike="noStrike" kern="1200" baseline="0" dirty="0" err="1" smtClean="0">
                <a:solidFill>
                  <a:schemeClr val="tx1"/>
                </a:solidFill>
                <a:latin typeface="+mn-lt"/>
                <a:ea typeface="+mn-ea"/>
                <a:cs typeface="+mn-cs"/>
              </a:rPr>
              <a:t>Utikal</a:t>
            </a:r>
            <a:r>
              <a:rPr kumimoji="1" lang="en-US" altLang="ja-JP" sz="1200" b="0" i="0" u="none" strike="noStrike" kern="1200" baseline="0" dirty="0" smtClean="0">
                <a:solidFill>
                  <a:schemeClr val="tx1"/>
                </a:solidFill>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7</a:t>
            </a:fld>
            <a:endParaRPr kumimoji="1" lang="ja-JP" altLang="en-US"/>
          </a:p>
        </p:txBody>
      </p:sp>
    </p:spTree>
    <p:extLst>
      <p:ext uri="{BB962C8B-B14F-4D97-AF65-F5344CB8AC3E}">
        <p14:creationId xmlns:p14="http://schemas.microsoft.com/office/powerpoint/2010/main" val="328071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In 2009, </a:t>
            </a:r>
            <a:r>
              <a:rPr kumimoji="1" lang="en-US" altLang="ja-JP" sz="1200" dirty="0" err="1" smtClean="0"/>
              <a:t>Utikal</a:t>
            </a:r>
            <a:r>
              <a:rPr kumimoji="1" lang="en-US" altLang="ja-JP" sz="1200" dirty="0" smtClean="0"/>
              <a:t> and  </a:t>
            </a:r>
            <a:r>
              <a:rPr kumimoji="1" lang="en-US" altLang="ja-JP" sz="1200" dirty="0" err="1" smtClean="0"/>
              <a:t>Fischbacher</a:t>
            </a:r>
            <a:r>
              <a:rPr kumimoji="1" lang="en-US" altLang="ja-JP" sz="1200" baseline="0" dirty="0" smtClean="0"/>
              <a:t> </a:t>
            </a:r>
            <a:r>
              <a:rPr kumimoji="1" lang="en-US" altLang="ja-JP" sz="1200" dirty="0" smtClean="0"/>
              <a:t> </a:t>
            </a:r>
            <a:r>
              <a:rPr kumimoji="1" lang="en-US" altLang="ja-JP" sz="1200" baseline="0" dirty="0" smtClean="0"/>
              <a:t>performed </a:t>
            </a:r>
            <a:r>
              <a:rPr lang="en-US" altLang="ja-JP" sz="1200" dirty="0" smtClean="0">
                <a:solidFill>
                  <a:schemeClr val="tx1"/>
                </a:solidFill>
              </a:rPr>
              <a:t>three-person two-stage game</a:t>
            </a:r>
            <a:r>
              <a:rPr kumimoji="1" lang="en-US" altLang="ja-JP" sz="1200" b="0" i="0" u="none" strike="noStrike" kern="1200" baseline="0" dirty="0" smtClean="0">
                <a:solidFill>
                  <a:schemeClr val="tx1"/>
                </a:solidFill>
                <a:latin typeface="+mn-lt"/>
                <a:ea typeface="+mn-ea"/>
                <a:cs typeface="+mn-cs"/>
              </a:rPr>
              <a:t>: player one (the decision-maker) decides whether or not he takes an action that will increase his rewards</a:t>
            </a:r>
          </a:p>
          <a:p>
            <a:r>
              <a:rPr kumimoji="1" lang="en-US" altLang="ja-JP" sz="1200" b="0" i="0" u="none" strike="noStrike" kern="1200" baseline="0" dirty="0" smtClean="0">
                <a:solidFill>
                  <a:schemeClr val="tx1"/>
                </a:solidFill>
                <a:latin typeface="+mn-lt"/>
                <a:ea typeface="+mn-ea"/>
                <a:cs typeface="+mn-cs"/>
              </a:rPr>
              <a:t>with positive or negative effects on the rewards of player two (the side-effect receiver); then player three (the third party) observes player one’s decision and redistributes rewards</a:t>
            </a:r>
          </a:p>
          <a:p>
            <a:r>
              <a:rPr kumimoji="1" lang="en-US" altLang="ja-JP" sz="1200" b="0" i="0" u="none" strike="noStrike" kern="1200" baseline="0" dirty="0" smtClean="0">
                <a:solidFill>
                  <a:schemeClr val="tx1"/>
                </a:solidFill>
                <a:latin typeface="+mn-lt"/>
                <a:ea typeface="+mn-ea"/>
                <a:cs typeface="+mn-cs"/>
              </a:rPr>
              <a:t>between players one and two according to her </a:t>
            </a:r>
            <a:r>
              <a:rPr kumimoji="1" lang="en-US" altLang="ja-JP" sz="1200" b="0" i="0" u="none" strike="noStrike" kern="1200" baseline="0" dirty="0" err="1" smtClean="0">
                <a:solidFill>
                  <a:schemeClr val="tx1"/>
                </a:solidFill>
                <a:latin typeface="+mn-lt"/>
                <a:ea typeface="+mn-ea"/>
                <a:cs typeface="+mn-cs"/>
              </a:rPr>
              <a:t>judgement</a:t>
            </a:r>
            <a:r>
              <a:rPr kumimoji="1" lang="en-US" altLang="ja-JP" sz="1200" b="0" i="0" u="none" strike="noStrike" kern="1200" baseline="0" dirty="0" smtClean="0">
                <a:solidFill>
                  <a:schemeClr val="tx1"/>
                </a:solidFill>
                <a:latin typeface="+mn-lt"/>
                <a:ea typeface="+mn-ea"/>
                <a:cs typeface="+mn-cs"/>
              </a:rPr>
              <a:t> on player one’s decision</a:t>
            </a:r>
            <a:r>
              <a:rPr kumimoji="0" lang="en-US" altLang="zh-CN" sz="1200" dirty="0" smtClean="0">
                <a:solidFill>
                  <a:srgbClr val="000000"/>
                </a:solidFill>
                <a:latin typeface="Calibri" charset="0"/>
                <a:ea typeface="MS PGothic" charset="0"/>
                <a:cs typeface="隶书" charset="0"/>
              </a:rPr>
              <a:t> </a:t>
            </a:r>
            <a:r>
              <a:rPr kumimoji="1" lang="en-US" altLang="ja-JP" sz="1200" dirty="0" smtClean="0"/>
              <a:t>.</a:t>
            </a:r>
            <a:r>
              <a:rPr kumimoji="1" lang="en-US" altLang="ja-JP" sz="1200" baseline="0" dirty="0" smtClean="0"/>
              <a:t> In this experiment , they asked 2 questions in 2 condition. First one is </a:t>
            </a:r>
            <a:r>
              <a:rPr kumimoji="0" lang="en-AU" altLang="ja-JP" sz="1200" dirty="0" smtClean="0">
                <a:solidFill>
                  <a:schemeClr val="tx2"/>
                </a:solidFill>
                <a:latin typeface="Constantia" charset="0"/>
                <a:ea typeface="HGP明朝E" charset="0"/>
                <a:cs typeface="HGP明朝E" charset="0"/>
              </a:rPr>
              <a:t>Player 1 can </a:t>
            </a:r>
            <a:r>
              <a:rPr kumimoji="0" lang="en-AU" altLang="ja-JP" sz="1200" dirty="0" smtClean="0">
                <a:latin typeface="Constantia" charset="0"/>
                <a:ea typeface="HGP明朝E" charset="0"/>
                <a:cs typeface="HGP明朝E" charset="0"/>
              </a:rPr>
              <a:t>move from X to Y, which increases his/her profit while generating (positive/negative) side-effect on Player 2. h</a:t>
            </a:r>
            <a:r>
              <a:rPr kumimoji="0" lang="en-AU" altLang="ja-JP" sz="1200" baseline="0" dirty="0" smtClean="0">
                <a:latin typeface="Constantia" charset="0"/>
                <a:ea typeface="HGP明朝E" charset="0"/>
                <a:cs typeface="HGP明朝E" charset="0"/>
              </a:rPr>
              <a:t>ere, </a:t>
            </a:r>
            <a:r>
              <a:rPr kumimoji="0" lang="en-AU" altLang="ja-JP" sz="1200" dirty="0" smtClean="0">
                <a:solidFill>
                  <a:srgbClr val="FF0000"/>
                </a:solidFill>
                <a:latin typeface="Constantia" charset="0"/>
                <a:ea typeface="HGP明朝E" charset="0"/>
                <a:cs typeface="HGP明朝E" charset="0"/>
              </a:rPr>
              <a:t>Question to Player 1: Do you move to Y? The</a:t>
            </a:r>
            <a:r>
              <a:rPr kumimoji="0" lang="en-AU" altLang="ja-JP" sz="1200" baseline="0" dirty="0" smtClean="0">
                <a:solidFill>
                  <a:srgbClr val="FF0000"/>
                </a:solidFill>
                <a:latin typeface="Constantia" charset="0"/>
                <a:ea typeface="HGP明朝E" charset="0"/>
                <a:cs typeface="HGP明朝E" charset="0"/>
              </a:rPr>
              <a:t> other one is </a:t>
            </a:r>
            <a:r>
              <a:rPr kumimoji="0" lang="en-AU" altLang="ja-JP" sz="1200" dirty="0" smtClean="0">
                <a:solidFill>
                  <a:schemeClr val="tx1"/>
                </a:solidFill>
                <a:latin typeface="Constantia" charset="0"/>
                <a:ea typeface="HGP明朝E" charset="0"/>
                <a:cs typeface="HGP明朝E" charset="0"/>
              </a:rPr>
              <a:t>Player 3 redistributes income between Players 1 and 2. And </a:t>
            </a:r>
            <a:r>
              <a:rPr kumimoji="0" lang="en-AU" altLang="ja-JP" sz="1200" dirty="0" smtClean="0">
                <a:solidFill>
                  <a:srgbClr val="FF0000"/>
                </a:solidFill>
                <a:latin typeface="Constantia" charset="0"/>
                <a:ea typeface="HGP明朝E" charset="0"/>
                <a:cs typeface="HGP明朝E" charset="0"/>
              </a:rPr>
              <a:t>Question to Player 3: How do you want to redistribute income</a:t>
            </a:r>
            <a:r>
              <a:rPr kumimoji="0" lang="en-US" altLang="ja-JP" sz="1200" dirty="0" smtClean="0">
                <a:solidFill>
                  <a:srgbClr val="FF0000"/>
                </a:solidFill>
                <a:latin typeface="Constantia" charset="0"/>
                <a:ea typeface="HGP明朝E" charset="0"/>
                <a:cs typeface="HGP明朝E" charset="0"/>
              </a:rPr>
              <a:t> if Player 1 moves (does not move) to Y</a:t>
            </a:r>
            <a:r>
              <a:rPr kumimoji="0" lang="en-AU" altLang="ja-JP" sz="1200" dirty="0" smtClean="0">
                <a:solidFill>
                  <a:srgbClr val="FF0000"/>
                </a:solidFill>
                <a:latin typeface="Constantia" charset="0"/>
                <a:ea typeface="HGP明朝E" charset="0"/>
                <a:cs typeface="HGP明朝E" charset="0"/>
              </a:rPr>
              <a:t>?</a:t>
            </a:r>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8</a:t>
            </a:fld>
            <a:endParaRPr kumimoji="1" lang="ja-JP" altLang="en-US"/>
          </a:p>
        </p:txBody>
      </p:sp>
    </p:spTree>
    <p:extLst>
      <p:ext uri="{BB962C8B-B14F-4D97-AF65-F5344CB8AC3E}">
        <p14:creationId xmlns:p14="http://schemas.microsoft.com/office/powerpoint/2010/main" val="2368069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Player1 can move from</a:t>
            </a:r>
            <a:r>
              <a:rPr kumimoji="1" lang="en-US" altLang="ja-JP" baseline="0" dirty="0" smtClean="0"/>
              <a:t> X to Y, which increases his/ her profit, that is main effect. It always more than 0. while generating positive/ negative side- effect on player2. </a:t>
            </a:r>
            <a:endParaRPr kumimoji="1" lang="ja-JP" altLang="en-US" dirty="0"/>
          </a:p>
        </p:txBody>
      </p:sp>
      <p:sp>
        <p:nvSpPr>
          <p:cNvPr id="4" name="スライド番号プレースホルダー 3"/>
          <p:cNvSpPr>
            <a:spLocks noGrp="1"/>
          </p:cNvSpPr>
          <p:nvPr>
            <p:ph type="sldNum" sz="quarter" idx="10"/>
          </p:nvPr>
        </p:nvSpPr>
        <p:spPr/>
        <p:txBody>
          <a:bodyPr/>
          <a:lstStyle/>
          <a:p>
            <a:fld id="{3B801877-C18B-CA42-97E6-6B14FC328DAA}" type="slidenum">
              <a:rPr kumimoji="1" lang="ja-JP" altLang="en-US" smtClean="0"/>
              <a:pPr/>
              <a:t>9</a:t>
            </a:fld>
            <a:endParaRPr kumimoji="1" lang="ja-JP" altLang="en-US"/>
          </a:p>
        </p:txBody>
      </p:sp>
    </p:spTree>
    <p:extLst>
      <p:ext uri="{BB962C8B-B14F-4D97-AF65-F5344CB8AC3E}">
        <p14:creationId xmlns:p14="http://schemas.microsoft.com/office/powerpoint/2010/main" val="1336348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zh-CN" altLang="en-US" smtClean="0"/>
              <a:t>マスター タイトルの書式設定</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マスター サブタイトルの書式設定</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0" lang="ja-JP" alt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754ED01-E2A0-4C1E-8E21-014B99041579}" type="slidenum">
              <a:rPr lang="en-US" smtClean="0"/>
              <a:pPr/>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zh-CN" altLang="en-US" smtClean="0"/>
              <a:t>マスター タイトルの書式設定</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zh-CN" altLang="en-US" smtClean="0"/>
              <a:t>マスター タイトルの書式設定</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マスター テキストの書式設定</a:t>
            </a:r>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マスター タイトルの書式設定</a:t>
            </a:r>
            <a:endParaRPr lang="en-US"/>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
        <p:nvSpPr>
          <p:cNvPr id="9" name="Content Placeholder 8"/>
          <p:cNvSpPr>
            <a:spLocks noGrp="1"/>
          </p:cNvSpPr>
          <p:nvPr>
            <p:ph sz="quarter" idx="13"/>
          </p:nvPr>
        </p:nvSpPr>
        <p:spPr>
          <a:xfrm>
            <a:off x="841248" y="2039112"/>
            <a:ext cx="3657600" cy="3950208"/>
          </a:xfrm>
        </p:spPr>
        <p:txBody>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マスター タイトルの書式設定</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マスター テキストの書式設定</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マスター テキストの書式設定</a:t>
            </a:r>
          </a:p>
        </p:txBody>
      </p:sp>
      <p:sp>
        <p:nvSpPr>
          <p:cNvPr id="7" name="Date Placeholder 6"/>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8" name="Footer Placeholder 7"/>
          <p:cNvSpPr>
            <a:spLocks noGrp="1"/>
          </p:cNvSpPr>
          <p:nvPr>
            <p:ph type="ftr" sz="quarter" idx="11"/>
          </p:nvPr>
        </p:nvSpPr>
        <p:spPr/>
        <p:txBody>
          <a:bodyPr/>
          <a:lstStyle/>
          <a:p>
            <a:endParaRPr kumimoji="0" lang="ja-JP" altLang="en-US"/>
          </a:p>
        </p:txBody>
      </p:sp>
      <p:sp>
        <p:nvSpPr>
          <p:cNvPr id="9" name="Slide Number Placeholder 8"/>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マスター タイトルの書式設定</a:t>
            </a:r>
            <a:endParaRPr lang="en-US"/>
          </a:p>
        </p:txBody>
      </p:sp>
      <p:sp>
        <p:nvSpPr>
          <p:cNvPr id="3" name="Date Placeholder 2"/>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4" name="Footer Placeholder 3"/>
          <p:cNvSpPr>
            <a:spLocks noGrp="1"/>
          </p:cNvSpPr>
          <p:nvPr>
            <p:ph type="ftr" sz="quarter" idx="11"/>
          </p:nvPr>
        </p:nvSpPr>
        <p:spPr/>
        <p:txBody>
          <a:bodyPr/>
          <a:lstStyle/>
          <a:p>
            <a:endParaRPr kumimoji="0" lang="ja-JP" altLang="en-US"/>
          </a:p>
        </p:txBody>
      </p:sp>
      <p:sp>
        <p:nvSpPr>
          <p:cNvPr id="5" name="Slide Number Placeholder 4"/>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3" name="Footer Placeholder 2"/>
          <p:cNvSpPr>
            <a:spLocks noGrp="1"/>
          </p:cNvSpPr>
          <p:nvPr>
            <p:ph type="ftr" sz="quarter" idx="11"/>
          </p:nvPr>
        </p:nvSpPr>
        <p:spPr/>
        <p:txBody>
          <a:bodyPr/>
          <a:lstStyle/>
          <a:p>
            <a:endParaRPr kumimoji="0" lang="ja-JP" altLang="en-US"/>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zh-CN" altLang="en-US" smtClean="0"/>
              <a:t>マスター タイトルの書式設定</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zh-CN" altLang="en-US" smtClean="0"/>
              <a:t>マスター タイトルの書式設定</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zh-CN" altLang="en-US" smtClean="0"/>
              <a:t>マスター タイトルの書式設定</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zh-CN" altLang="en-US" smtClean="0"/>
              <a:t>マスター テキストの書式設定</a:t>
            </a:r>
          </a:p>
          <a:p>
            <a:pPr lvl="1"/>
            <a:r>
              <a:rPr lang="zh-CN" altLang="en-US" smtClean="0"/>
              <a:t>第 </a:t>
            </a:r>
            <a:r>
              <a:rPr lang="en-US" altLang="zh-CN" smtClean="0"/>
              <a:t>2 </a:t>
            </a:r>
            <a:r>
              <a:rPr lang="zh-CN" altLang="en-US" smtClean="0"/>
              <a:t>レベル</a:t>
            </a:r>
          </a:p>
          <a:p>
            <a:pPr lvl="2"/>
            <a:r>
              <a:rPr lang="zh-CN" altLang="en-US" smtClean="0"/>
              <a:t>第 </a:t>
            </a:r>
            <a:r>
              <a:rPr lang="en-US" altLang="zh-CN" smtClean="0"/>
              <a:t>3 </a:t>
            </a:r>
            <a:r>
              <a:rPr lang="zh-CN" altLang="en-US" smtClean="0"/>
              <a:t>レベル</a:t>
            </a:r>
          </a:p>
          <a:p>
            <a:pPr lvl="3"/>
            <a:r>
              <a:rPr lang="zh-CN" altLang="en-US" smtClean="0"/>
              <a:t>第 </a:t>
            </a:r>
            <a:r>
              <a:rPr lang="en-US" altLang="zh-CN" smtClean="0"/>
              <a:t>4 </a:t>
            </a:r>
            <a:r>
              <a:rPr lang="zh-CN" altLang="en-US" smtClean="0"/>
              <a:t>レベル</a:t>
            </a:r>
          </a:p>
          <a:p>
            <a:pPr lvl="4"/>
            <a:r>
              <a:rPr lang="zh-CN" altLang="en-US" smtClean="0"/>
              <a:t>第 </a:t>
            </a:r>
            <a:r>
              <a:rPr lang="en-US" altLang="zh-CN" smtClean="0"/>
              <a:t>5 </a:t>
            </a:r>
            <a:r>
              <a:rPr lang="zh-CN" altLang="en-US" smtClean="0"/>
              <a:t>レベル</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eaLnBrk="1" latinLnBrk="0" hangingPunct="1"/>
            <a:fld id="{2CD1DBD8-A67D-41E5-86AA-61E77FDD4AFC}" type="datetimeFigureOut">
              <a:rPr kumimoji="1" lang="en-US" altLang="ja-JP" smtClean="0"/>
              <a:pPr eaLnBrk="1" latinLnBrk="0" hangingPunct="1"/>
              <a:t>11/09/30</a:t>
            </a:fld>
            <a:endParaRPr kumimoji="1"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0" lang="ja-JP" alt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CBF14F85-A994-48A2-9419-7B6980C315A3}" type="slidenum">
              <a:rPr kumimoji="0" lang="ja-JP" altLang="en-US" smtClean="0"/>
              <a:pPr/>
              <a:t>‹#›</a:t>
            </a:fld>
            <a:endParaRPr kumimoji="0" lang="ja-JP" altLang="en-US"/>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457200" rtl="0" eaLnBrk="1" latinLnBrk="0" hangingPunct="1">
        <a:spcBef>
          <a:spcPct val="0"/>
        </a:spcBef>
        <a:buNone/>
        <a:defRPr kumimoji="1" sz="48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360000">
            <a:off x="3361855" y="2836408"/>
            <a:ext cx="4847038" cy="2021562"/>
          </a:xfrm>
        </p:spPr>
        <p:txBody>
          <a:bodyPr>
            <a:noAutofit/>
          </a:bodyPr>
          <a:lstStyle/>
          <a:p>
            <a:pPr algn="l"/>
            <a:r>
              <a:rPr kumimoji="1" lang="en-US" altLang="zh-CN" sz="4800" dirty="0" smtClean="0"/>
              <a:t>The </a:t>
            </a:r>
            <a:r>
              <a:rPr kumimoji="1" lang="en-US" altLang="zh-CN" sz="4800" dirty="0" err="1" smtClean="0"/>
              <a:t>Knobe</a:t>
            </a:r>
            <a:r>
              <a:rPr kumimoji="1" lang="en-US" altLang="zh-CN" sz="4800" dirty="0" smtClean="0"/>
              <a:t> Effect in Experimental Economics</a:t>
            </a:r>
            <a:endParaRPr kumimoji="1" lang="ja-JP" altLang="en-US" sz="4800" dirty="0"/>
          </a:p>
        </p:txBody>
      </p:sp>
      <p:sp>
        <p:nvSpPr>
          <p:cNvPr id="5" name="テキスト ボックス 4"/>
          <p:cNvSpPr txBox="1"/>
          <p:nvPr/>
        </p:nvSpPr>
        <p:spPr>
          <a:xfrm>
            <a:off x="1217083" y="1778000"/>
            <a:ext cx="184666"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755704" y="5904982"/>
            <a:ext cx="7542008" cy="369332"/>
          </a:xfrm>
          <a:prstGeom prst="rect">
            <a:avLst/>
          </a:prstGeom>
          <a:noFill/>
        </p:spPr>
        <p:txBody>
          <a:bodyPr wrap="none" rtlCol="0">
            <a:spAutoFit/>
          </a:bodyPr>
          <a:lstStyle/>
          <a:p>
            <a:pPr algn="ctr"/>
            <a:r>
              <a:rPr lang="en-US" altLang="ja-JP" dirty="0" smtClean="0">
                <a:solidFill>
                  <a:schemeClr val="bg1"/>
                </a:solidFill>
                <a:latin typeface="ヒラギノ角ゴ ProN W6"/>
                <a:ea typeface="ヒラギノ角ゴ ProN W6"/>
                <a:cs typeface="ヒラギノ角ゴ ProN W6"/>
              </a:rPr>
              <a:t>Kyoto Sangyo University, Kyoto </a:t>
            </a:r>
            <a:r>
              <a:rPr lang="ja-JP" altLang="en-US" dirty="0" smtClean="0">
                <a:solidFill>
                  <a:schemeClr val="bg1"/>
                </a:solidFill>
                <a:latin typeface="ヒラギノ角ゴ ProN W6"/>
                <a:ea typeface="ヒラギノ角ゴ ProN W6"/>
                <a:cs typeface="ヒラギノ角ゴ ProN W6"/>
              </a:rPr>
              <a:t>, </a:t>
            </a:r>
            <a:r>
              <a:rPr lang="en-US" altLang="ja-JP" dirty="0" smtClean="0">
                <a:solidFill>
                  <a:schemeClr val="bg1"/>
                </a:solidFill>
                <a:latin typeface="ヒラギノ角ゴ ProN W6"/>
                <a:ea typeface="ヒラギノ角ゴ ProN W6"/>
                <a:cs typeface="ヒラギノ角ゴ ProN W6"/>
              </a:rPr>
              <a:t>Japan</a:t>
            </a:r>
            <a:r>
              <a:rPr lang="ja-JP" altLang="en-US" dirty="0" smtClean="0">
                <a:solidFill>
                  <a:schemeClr val="bg1"/>
                </a:solidFill>
                <a:latin typeface="ヒラギノ角ゴ ProN W6"/>
                <a:ea typeface="ヒラギノ角ゴ ProN W6"/>
                <a:cs typeface="ヒラギノ角ゴ ProN W6"/>
              </a:rPr>
              <a:t>, </a:t>
            </a:r>
            <a:r>
              <a:rPr lang="en-US" altLang="ja-JP" dirty="0" smtClean="0">
                <a:solidFill>
                  <a:schemeClr val="bg1"/>
                </a:solidFill>
                <a:latin typeface="ヒラギノ角ゴ ProN W6"/>
                <a:ea typeface="ヒラギノ角ゴ ProN W6"/>
                <a:cs typeface="ヒラギノ角ゴ ProN W6"/>
              </a:rPr>
              <a:t>1st October</a:t>
            </a:r>
            <a:r>
              <a:rPr lang="ja-JP" altLang="en-US" dirty="0" smtClean="0">
                <a:solidFill>
                  <a:schemeClr val="bg1"/>
                </a:solidFill>
                <a:latin typeface="ヒラギノ角ゴ ProN W6"/>
                <a:ea typeface="ヒラギノ角ゴ ProN W6"/>
                <a:cs typeface="ヒラギノ角ゴ ProN W6"/>
              </a:rPr>
              <a:t>, 2011</a:t>
            </a:r>
            <a:endParaRPr kumimoji="1" lang="ja-JP" altLang="en-US" dirty="0">
              <a:solidFill>
                <a:schemeClr val="bg1"/>
              </a:solidFill>
              <a:latin typeface="ヒラギノ角ゴ ProN W6"/>
              <a:ea typeface="ヒラギノ角ゴ ProN W6"/>
              <a:cs typeface="ヒラギノ角ゴ ProN W6"/>
            </a:endParaRPr>
          </a:p>
        </p:txBody>
      </p:sp>
      <p:sp>
        <p:nvSpPr>
          <p:cNvPr id="4" name="サブタイトル 3"/>
          <p:cNvSpPr>
            <a:spLocks noGrp="1"/>
          </p:cNvSpPr>
          <p:nvPr>
            <p:ph type="subTitle" idx="1"/>
          </p:nvPr>
        </p:nvSpPr>
        <p:spPr>
          <a:xfrm>
            <a:off x="1401749" y="4868333"/>
            <a:ext cx="6228834" cy="939428"/>
          </a:xfrm>
        </p:spPr>
        <p:txBody>
          <a:bodyPr/>
          <a:lstStyle/>
          <a:p>
            <a:pPr algn="l"/>
            <a:r>
              <a:rPr lang="en-US" altLang="ja-JP" dirty="0"/>
              <a:t>Yan Zhou (Kyoto Sangyo University)</a:t>
            </a:r>
          </a:p>
          <a:p>
            <a:pPr algn="l"/>
            <a:r>
              <a:rPr lang="en-US" altLang="ja-JP" dirty="0" err="1"/>
              <a:t>Sobei</a:t>
            </a:r>
            <a:r>
              <a:rPr lang="en-US" altLang="ja-JP" dirty="0"/>
              <a:t> H. </a:t>
            </a:r>
            <a:r>
              <a:rPr lang="en-US" altLang="ja-JP" dirty="0" err="1"/>
              <a:t>Oda</a:t>
            </a:r>
            <a:r>
              <a:rPr lang="en-US" altLang="ja-JP" dirty="0"/>
              <a:t> (Kyoto Sangyo University)</a:t>
            </a:r>
          </a:p>
          <a:p>
            <a:endParaRPr kumimoji="1" lang="ja-JP" altLang="en-US" dirty="0"/>
          </a:p>
        </p:txBody>
      </p:sp>
    </p:spTree>
    <p:extLst>
      <p:ext uri="{BB962C8B-B14F-4D97-AF65-F5344CB8AC3E}">
        <p14:creationId xmlns:p14="http://schemas.microsoft.com/office/powerpoint/2010/main" val="3742549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en-AU" altLang="ja-JP" dirty="0">
                <a:solidFill>
                  <a:srgbClr val="000000"/>
                </a:solidFill>
                <a:latin typeface="Calibri" charset="0"/>
                <a:ea typeface="MS PGothic" charset="0"/>
                <a:cs typeface="MS PGothic" charset="0"/>
              </a:rPr>
              <a:t>Scenarios (U-</a:t>
            </a:r>
            <a:r>
              <a:rPr kumimoji="0" lang="en-US" altLang="ja-JP" dirty="0">
                <a:solidFill>
                  <a:srgbClr val="000000"/>
                </a:solidFill>
                <a:latin typeface="Calibri" charset="0"/>
                <a:ea typeface="MS PGothic" charset="0"/>
                <a:cs typeface="MS PGothic" charset="0"/>
              </a:rPr>
              <a:t>F</a:t>
            </a:r>
            <a:r>
              <a:rPr kumimoji="0" lang="en-AU" altLang="ja-JP" dirty="0">
                <a:solidFill>
                  <a:srgbClr val="000000"/>
                </a:solidFill>
                <a:latin typeface="Calibri" charset="0"/>
                <a:ea typeface="MS PGothic" charset="0"/>
                <a:cs typeface="MS PGothic" charset="0"/>
              </a:rPr>
              <a:t> experiment)</a:t>
            </a:r>
            <a:endParaRPr kumimoji="1" lang="ja-JP" altLang="en-US" dirty="0"/>
          </a:p>
        </p:txBody>
      </p:sp>
      <p:pic>
        <p:nvPicPr>
          <p:cNvPr id="4" name="図 3"/>
          <p:cNvPicPr>
            <a:picLocks noChangeAspect="1"/>
          </p:cNvPicPr>
          <p:nvPr/>
        </p:nvPicPr>
        <p:blipFill>
          <a:blip r:embed="rId3"/>
          <a:stretch>
            <a:fillRect/>
          </a:stretch>
        </p:blipFill>
        <p:spPr>
          <a:xfrm>
            <a:off x="551280" y="2387600"/>
            <a:ext cx="7995820" cy="3289300"/>
          </a:xfrm>
          <a:prstGeom prst="rect">
            <a:avLst/>
          </a:prstGeom>
        </p:spPr>
      </p:pic>
      <p:sp>
        <p:nvSpPr>
          <p:cNvPr id="5" name="下カーブ矢印 4"/>
          <p:cNvSpPr/>
          <p:nvPr/>
        </p:nvSpPr>
        <p:spPr>
          <a:xfrm>
            <a:off x="908317" y="1964100"/>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上カーブ矢印 5"/>
          <p:cNvSpPr/>
          <p:nvPr/>
        </p:nvSpPr>
        <p:spPr>
          <a:xfrm>
            <a:off x="908317" y="3475400"/>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1962417" y="1989500"/>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8" name="テキスト ボックス 7"/>
          <p:cNvSpPr txBox="1"/>
          <p:nvPr/>
        </p:nvSpPr>
        <p:spPr>
          <a:xfrm>
            <a:off x="1975117" y="3475400"/>
            <a:ext cx="399155" cy="369332"/>
          </a:xfrm>
          <a:prstGeom prst="rect">
            <a:avLst/>
          </a:prstGeom>
          <a:noFill/>
        </p:spPr>
        <p:txBody>
          <a:bodyPr wrap="none" rtlCol="0">
            <a:spAutoFit/>
          </a:bodyPr>
          <a:lstStyle/>
          <a:p>
            <a:r>
              <a:rPr kumimoji="1" lang="en-US" altLang="ja-JP" b="1" dirty="0" smtClean="0">
                <a:solidFill>
                  <a:srgbClr val="0000FF"/>
                </a:solidFill>
              </a:rPr>
              <a:t>-2</a:t>
            </a:r>
            <a:endParaRPr kumimoji="1" lang="ja-JP" altLang="en-US" b="1" dirty="0">
              <a:solidFill>
                <a:srgbClr val="0000FF"/>
              </a:solidFill>
            </a:endParaRPr>
          </a:p>
        </p:txBody>
      </p:sp>
      <p:sp>
        <p:nvSpPr>
          <p:cNvPr id="9" name="下カーブ矢印 8"/>
          <p:cNvSpPr/>
          <p:nvPr/>
        </p:nvSpPr>
        <p:spPr>
          <a:xfrm>
            <a:off x="2927617" y="1955800"/>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上カーブ矢印 9"/>
          <p:cNvSpPr/>
          <p:nvPr/>
        </p:nvSpPr>
        <p:spPr>
          <a:xfrm>
            <a:off x="2927617" y="3467100"/>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3981717" y="1981200"/>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12" name="テキスト ボックス 11"/>
          <p:cNvSpPr txBox="1"/>
          <p:nvPr/>
        </p:nvSpPr>
        <p:spPr>
          <a:xfrm>
            <a:off x="3994417" y="3467100"/>
            <a:ext cx="321385" cy="369332"/>
          </a:xfrm>
          <a:prstGeom prst="rect">
            <a:avLst/>
          </a:prstGeom>
          <a:noFill/>
        </p:spPr>
        <p:txBody>
          <a:bodyPr wrap="none" rtlCol="0">
            <a:spAutoFit/>
          </a:bodyPr>
          <a:lstStyle/>
          <a:p>
            <a:r>
              <a:rPr kumimoji="1" lang="en-US" altLang="ja-JP" b="1" dirty="0" smtClean="0">
                <a:solidFill>
                  <a:srgbClr val="0000FF"/>
                </a:solidFill>
              </a:rPr>
              <a:t>0</a:t>
            </a:r>
            <a:endParaRPr kumimoji="1" lang="ja-JP" altLang="en-US" b="1" dirty="0">
              <a:solidFill>
                <a:srgbClr val="0000FF"/>
              </a:solidFill>
            </a:endParaRPr>
          </a:p>
        </p:txBody>
      </p:sp>
      <p:sp>
        <p:nvSpPr>
          <p:cNvPr id="13" name="下カーブ矢印 12"/>
          <p:cNvSpPr/>
          <p:nvPr/>
        </p:nvSpPr>
        <p:spPr>
          <a:xfrm>
            <a:off x="4997717" y="1964100"/>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a:off x="4997717" y="3475400"/>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051817" y="1989500"/>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16" name="テキスト ボックス 15"/>
          <p:cNvSpPr txBox="1"/>
          <p:nvPr/>
        </p:nvSpPr>
        <p:spPr>
          <a:xfrm>
            <a:off x="6064517" y="3475400"/>
            <a:ext cx="458103" cy="369332"/>
          </a:xfrm>
          <a:prstGeom prst="rect">
            <a:avLst/>
          </a:prstGeom>
          <a:noFill/>
        </p:spPr>
        <p:txBody>
          <a:bodyPr wrap="none" rtlCol="0">
            <a:spAutoFit/>
          </a:bodyPr>
          <a:lstStyle/>
          <a:p>
            <a:r>
              <a:rPr lang="en-US" altLang="ja-JP" b="1" dirty="0">
                <a:solidFill>
                  <a:srgbClr val="0000FF"/>
                </a:solidFill>
              </a:rPr>
              <a:t>+</a:t>
            </a:r>
            <a:r>
              <a:rPr kumimoji="1" lang="en-US" altLang="ja-JP" b="1" dirty="0" smtClean="0">
                <a:solidFill>
                  <a:srgbClr val="0000FF"/>
                </a:solidFill>
              </a:rPr>
              <a:t>2</a:t>
            </a:r>
            <a:endParaRPr kumimoji="1" lang="ja-JP" altLang="en-US" b="1" dirty="0">
              <a:solidFill>
                <a:srgbClr val="0000FF"/>
              </a:solidFill>
            </a:endParaRPr>
          </a:p>
        </p:txBody>
      </p:sp>
      <p:sp>
        <p:nvSpPr>
          <p:cNvPr id="17" name="下カーブ矢印 16"/>
          <p:cNvSpPr/>
          <p:nvPr/>
        </p:nvSpPr>
        <p:spPr>
          <a:xfrm>
            <a:off x="908317" y="4172064"/>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上カーブ矢印 17"/>
          <p:cNvSpPr/>
          <p:nvPr/>
        </p:nvSpPr>
        <p:spPr>
          <a:xfrm>
            <a:off x="908317" y="5683364"/>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1962417" y="4197464"/>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20" name="テキスト ボックス 19"/>
          <p:cNvSpPr txBox="1"/>
          <p:nvPr/>
        </p:nvSpPr>
        <p:spPr>
          <a:xfrm>
            <a:off x="1975117" y="5683364"/>
            <a:ext cx="399155" cy="369332"/>
          </a:xfrm>
          <a:prstGeom prst="rect">
            <a:avLst/>
          </a:prstGeom>
          <a:noFill/>
        </p:spPr>
        <p:txBody>
          <a:bodyPr wrap="none" rtlCol="0">
            <a:spAutoFit/>
          </a:bodyPr>
          <a:lstStyle/>
          <a:p>
            <a:r>
              <a:rPr kumimoji="1" lang="en-US" altLang="ja-JP" b="1" dirty="0" smtClean="0">
                <a:solidFill>
                  <a:srgbClr val="0000FF"/>
                </a:solidFill>
              </a:rPr>
              <a:t>-2</a:t>
            </a:r>
            <a:endParaRPr kumimoji="1" lang="ja-JP" altLang="en-US" b="1" dirty="0">
              <a:solidFill>
                <a:srgbClr val="0000FF"/>
              </a:solidFill>
            </a:endParaRPr>
          </a:p>
        </p:txBody>
      </p:sp>
      <p:sp>
        <p:nvSpPr>
          <p:cNvPr id="21" name="下カーブ矢印 20"/>
          <p:cNvSpPr/>
          <p:nvPr/>
        </p:nvSpPr>
        <p:spPr>
          <a:xfrm>
            <a:off x="2927617" y="4163764"/>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上カーブ矢印 21"/>
          <p:cNvSpPr/>
          <p:nvPr/>
        </p:nvSpPr>
        <p:spPr>
          <a:xfrm>
            <a:off x="2927617" y="5675064"/>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3981717" y="4189164"/>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24" name="テキスト ボックス 23"/>
          <p:cNvSpPr txBox="1"/>
          <p:nvPr/>
        </p:nvSpPr>
        <p:spPr>
          <a:xfrm>
            <a:off x="3994417" y="5675064"/>
            <a:ext cx="321385" cy="369332"/>
          </a:xfrm>
          <a:prstGeom prst="rect">
            <a:avLst/>
          </a:prstGeom>
          <a:noFill/>
        </p:spPr>
        <p:txBody>
          <a:bodyPr wrap="none" rtlCol="0">
            <a:spAutoFit/>
          </a:bodyPr>
          <a:lstStyle/>
          <a:p>
            <a:r>
              <a:rPr kumimoji="1" lang="en-US" altLang="ja-JP" b="1" dirty="0" smtClean="0">
                <a:solidFill>
                  <a:srgbClr val="0000FF"/>
                </a:solidFill>
              </a:rPr>
              <a:t>0</a:t>
            </a:r>
            <a:endParaRPr kumimoji="1" lang="ja-JP" altLang="en-US" b="1" dirty="0">
              <a:solidFill>
                <a:srgbClr val="0000FF"/>
              </a:solidFill>
            </a:endParaRPr>
          </a:p>
        </p:txBody>
      </p:sp>
      <p:sp>
        <p:nvSpPr>
          <p:cNvPr id="25" name="下カーブ矢印 24"/>
          <p:cNvSpPr/>
          <p:nvPr/>
        </p:nvSpPr>
        <p:spPr>
          <a:xfrm>
            <a:off x="4997717" y="4172064"/>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上カーブ矢印 25"/>
          <p:cNvSpPr/>
          <p:nvPr/>
        </p:nvSpPr>
        <p:spPr>
          <a:xfrm>
            <a:off x="4997717" y="5683364"/>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6051817" y="4197464"/>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28" name="テキスト ボックス 27"/>
          <p:cNvSpPr txBox="1"/>
          <p:nvPr/>
        </p:nvSpPr>
        <p:spPr>
          <a:xfrm>
            <a:off x="6064517" y="5683364"/>
            <a:ext cx="458103" cy="369332"/>
          </a:xfrm>
          <a:prstGeom prst="rect">
            <a:avLst/>
          </a:prstGeom>
          <a:noFill/>
        </p:spPr>
        <p:txBody>
          <a:bodyPr wrap="none" rtlCol="0">
            <a:spAutoFit/>
          </a:bodyPr>
          <a:lstStyle/>
          <a:p>
            <a:r>
              <a:rPr lang="en-US" altLang="ja-JP" b="1" dirty="0" smtClean="0">
                <a:solidFill>
                  <a:srgbClr val="0000FF"/>
                </a:solidFill>
              </a:rPr>
              <a:t>+</a:t>
            </a:r>
            <a:r>
              <a:rPr lang="en-US" altLang="ja-JP" b="1" dirty="0">
                <a:solidFill>
                  <a:srgbClr val="0000FF"/>
                </a:solidFill>
              </a:rPr>
              <a:t>1</a:t>
            </a:r>
            <a:endParaRPr kumimoji="1" lang="ja-JP" altLang="en-US" b="1" dirty="0">
              <a:solidFill>
                <a:srgbClr val="0000FF"/>
              </a:solidFill>
            </a:endParaRPr>
          </a:p>
        </p:txBody>
      </p:sp>
      <p:sp>
        <p:nvSpPr>
          <p:cNvPr id="29" name="下カーブ矢印 28"/>
          <p:cNvSpPr/>
          <p:nvPr/>
        </p:nvSpPr>
        <p:spPr>
          <a:xfrm>
            <a:off x="7055117" y="4163764"/>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上カーブ矢印 29"/>
          <p:cNvSpPr/>
          <p:nvPr/>
        </p:nvSpPr>
        <p:spPr>
          <a:xfrm>
            <a:off x="7055117" y="5675064"/>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p:cNvSpPr txBox="1"/>
          <p:nvPr/>
        </p:nvSpPr>
        <p:spPr>
          <a:xfrm>
            <a:off x="8109217" y="4189164"/>
            <a:ext cx="458103" cy="369332"/>
          </a:xfrm>
          <a:prstGeom prst="rect">
            <a:avLst/>
          </a:prstGeom>
          <a:noFill/>
        </p:spPr>
        <p:txBody>
          <a:bodyPr wrap="none" rtlCol="0">
            <a:spAutoFit/>
          </a:bodyPr>
          <a:lstStyle/>
          <a:p>
            <a:r>
              <a:rPr kumimoji="1" lang="en-US" altLang="ja-JP" b="1" dirty="0" smtClean="0">
                <a:solidFill>
                  <a:srgbClr val="FF0000"/>
                </a:solidFill>
              </a:rPr>
              <a:t>+1</a:t>
            </a:r>
            <a:endParaRPr kumimoji="1" lang="ja-JP" altLang="en-US" b="1" dirty="0">
              <a:solidFill>
                <a:srgbClr val="FF0000"/>
              </a:solidFill>
            </a:endParaRPr>
          </a:p>
        </p:txBody>
      </p:sp>
      <p:sp>
        <p:nvSpPr>
          <p:cNvPr id="32" name="テキスト ボックス 31"/>
          <p:cNvSpPr txBox="1"/>
          <p:nvPr/>
        </p:nvSpPr>
        <p:spPr>
          <a:xfrm>
            <a:off x="8121917" y="5675064"/>
            <a:ext cx="458103" cy="369332"/>
          </a:xfrm>
          <a:prstGeom prst="rect">
            <a:avLst/>
          </a:prstGeom>
          <a:noFill/>
        </p:spPr>
        <p:txBody>
          <a:bodyPr wrap="none" rtlCol="0">
            <a:spAutoFit/>
          </a:bodyPr>
          <a:lstStyle/>
          <a:p>
            <a:r>
              <a:rPr lang="en-US" altLang="ja-JP" b="1" dirty="0" smtClean="0">
                <a:solidFill>
                  <a:srgbClr val="0000FF"/>
                </a:solidFill>
              </a:rPr>
              <a:t>+</a:t>
            </a:r>
            <a:r>
              <a:rPr lang="en-US" altLang="ja-JP" b="1" dirty="0">
                <a:solidFill>
                  <a:srgbClr val="0000FF"/>
                </a:solidFill>
              </a:rPr>
              <a:t>4</a:t>
            </a:r>
            <a:endParaRPr kumimoji="1" lang="ja-JP" altLang="en-US" b="1" dirty="0">
              <a:solidFill>
                <a:srgbClr val="0000FF"/>
              </a:solidFill>
            </a:endParaRPr>
          </a:p>
        </p:txBody>
      </p:sp>
    </p:spTree>
    <p:extLst>
      <p:ext uri="{BB962C8B-B14F-4D97-AF65-F5344CB8AC3E}">
        <p14:creationId xmlns:p14="http://schemas.microsoft.com/office/powerpoint/2010/main" val="6273233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547854"/>
            <a:ext cx="8229600" cy="1143000"/>
          </a:xfrm>
        </p:spPr>
        <p:txBody>
          <a:bodyPr>
            <a:noAutofit/>
          </a:bodyPr>
          <a:lstStyle/>
          <a:p>
            <a:r>
              <a:rPr kumimoji="0" lang="en-AU" altLang="zh-CN" sz="4000" dirty="0" smtClean="0">
                <a:solidFill>
                  <a:srgbClr val="000000"/>
                </a:solidFill>
                <a:latin typeface="Calibri" charset="0"/>
                <a:ea typeface="MS PGothic" charset="0"/>
                <a:cs typeface="隶书" charset="0"/>
              </a:rPr>
              <a:t>    U-</a:t>
            </a:r>
            <a:r>
              <a:rPr kumimoji="0" lang="en-US" altLang="ja-JP" sz="4000" dirty="0" smtClean="0">
                <a:solidFill>
                  <a:srgbClr val="000000"/>
                </a:solidFill>
                <a:latin typeface="Calibri" charset="0"/>
                <a:ea typeface="MS PGothic" charset="0"/>
                <a:cs typeface="隶书" charset="0"/>
              </a:rPr>
              <a:t>F</a:t>
            </a:r>
            <a:r>
              <a:rPr kumimoji="0" lang="en-AU" altLang="zh-CN" sz="4000" dirty="0" smtClean="0">
                <a:solidFill>
                  <a:srgbClr val="000000"/>
                </a:solidFill>
                <a:latin typeface="Calibri" charset="0"/>
                <a:ea typeface="MS PGothic" charset="0"/>
                <a:cs typeface="隶书" charset="0"/>
              </a:rPr>
              <a:t> </a:t>
            </a:r>
            <a:r>
              <a:rPr kumimoji="0" lang="en-US" altLang="zh-CN" sz="4000" dirty="0" smtClean="0">
                <a:solidFill>
                  <a:srgbClr val="000000"/>
                </a:solidFill>
                <a:latin typeface="Calibri" charset="0"/>
                <a:ea typeface="MS PGothic" charset="0"/>
                <a:cs typeface="隶书" charset="0"/>
              </a:rPr>
              <a:t>Working Hypothesis :</a:t>
            </a:r>
            <a:br>
              <a:rPr kumimoji="0" lang="en-US" altLang="zh-CN" sz="4000" dirty="0" smtClean="0">
                <a:solidFill>
                  <a:srgbClr val="000000"/>
                </a:solidFill>
                <a:latin typeface="Calibri" charset="0"/>
                <a:ea typeface="MS PGothic" charset="0"/>
                <a:cs typeface="隶书" charset="0"/>
              </a:rPr>
            </a:br>
            <a:r>
              <a:rPr kumimoji="0" lang="en-US" altLang="zh-CN" sz="4000" dirty="0" smtClean="0">
                <a:solidFill>
                  <a:srgbClr val="0000FF"/>
                </a:solidFill>
                <a:latin typeface="Calibri" charset="0"/>
                <a:ea typeface="MS PGothic" charset="0"/>
                <a:cs typeface="隶书" charset="0"/>
              </a:rPr>
              <a:t> 0 ≤ reward &lt; punishment</a:t>
            </a:r>
            <a:endParaRPr kumimoji="1" lang="ja-JP" altLang="en-US" sz="3800" dirty="0">
              <a:solidFill>
                <a:srgbClr val="0000FF"/>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301647020"/>
              </p:ext>
            </p:extLst>
          </p:nvPr>
        </p:nvGraphicFramePr>
        <p:xfrm>
          <a:off x="4071985" y="3955612"/>
          <a:ext cx="1074208" cy="1028230"/>
        </p:xfrm>
        <a:graphic>
          <a:graphicData uri="http://schemas.openxmlformats.org/drawingml/2006/table">
            <a:tbl>
              <a:tblPr firstRow="1" bandRow="1">
                <a:tableStyleId>{69C7853C-536D-4A76-A0AE-DD22124D55A5}</a:tableStyleId>
              </a:tblPr>
              <a:tblGrid>
                <a:gridCol w="1074208"/>
              </a:tblGrid>
              <a:tr h="514115">
                <a:tc>
                  <a:txBody>
                    <a:bodyPr/>
                    <a:lstStyle/>
                    <a:p>
                      <a:pPr algn="ctr"/>
                      <a:r>
                        <a:rPr kumimoji="1" lang="en-US" altLang="ja-JP" sz="2400" dirty="0" smtClean="0">
                          <a:solidFill>
                            <a:schemeClr val="tx1"/>
                          </a:solidFill>
                        </a:rPr>
                        <a:t>6000</a:t>
                      </a:r>
                      <a:endParaRPr kumimoji="1" lang="ja-JP" altLang="en-US" sz="2400" dirty="0">
                        <a:solidFill>
                          <a:schemeClr val="tx1"/>
                        </a:solidFill>
                      </a:endParaRPr>
                    </a:p>
                  </a:txBody>
                  <a:tcPr/>
                </a:tc>
              </a:tr>
              <a:tr h="514115">
                <a:tc>
                  <a:txBody>
                    <a:bodyPr/>
                    <a:lstStyle/>
                    <a:p>
                      <a:pPr algn="ctr"/>
                      <a:r>
                        <a:rPr kumimoji="1" lang="en-US" altLang="ja-JP" sz="2400" dirty="0" smtClean="0">
                          <a:solidFill>
                            <a:schemeClr val="tx1"/>
                          </a:solidFill>
                        </a:rPr>
                        <a:t>3000</a:t>
                      </a:r>
                      <a:endParaRPr kumimoji="1" lang="ja-JP" altLang="en-US" sz="2400" dirty="0">
                        <a:solidFill>
                          <a:schemeClr val="tx1"/>
                        </a:solidFill>
                      </a:endParaRPr>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241012447"/>
              </p:ext>
            </p:extLst>
          </p:nvPr>
        </p:nvGraphicFramePr>
        <p:xfrm>
          <a:off x="6289192" y="3951273"/>
          <a:ext cx="1100667" cy="1028230"/>
        </p:xfrm>
        <a:graphic>
          <a:graphicData uri="http://schemas.openxmlformats.org/drawingml/2006/table">
            <a:tbl>
              <a:tblPr firstRow="1" bandRow="1">
                <a:tableStyleId>{69C7853C-536D-4A76-A0AE-DD22124D55A5}</a:tableStyleId>
              </a:tblPr>
              <a:tblGrid>
                <a:gridCol w="1100667"/>
              </a:tblGrid>
              <a:tr h="514115">
                <a:tc>
                  <a:txBody>
                    <a:bodyPr/>
                    <a:lstStyle/>
                    <a:p>
                      <a:pPr algn="ctr"/>
                      <a:r>
                        <a:rPr kumimoji="1" lang="en-US" altLang="ja-JP" sz="2400" dirty="0" smtClean="0">
                          <a:solidFill>
                            <a:srgbClr val="000000"/>
                          </a:solidFill>
                        </a:rPr>
                        <a:t>4500</a:t>
                      </a:r>
                      <a:endParaRPr kumimoji="1" lang="ja-JP" altLang="en-US" sz="2400" dirty="0">
                        <a:solidFill>
                          <a:srgbClr val="000000"/>
                        </a:solidFill>
                      </a:endParaRPr>
                    </a:p>
                  </a:txBody>
                  <a:tcPr/>
                </a:tc>
              </a:tr>
              <a:tr h="514115">
                <a:tc>
                  <a:txBody>
                    <a:bodyPr/>
                    <a:lstStyle/>
                    <a:p>
                      <a:pPr algn="ctr"/>
                      <a:r>
                        <a:rPr kumimoji="1" lang="en-US" altLang="ja-JP" sz="2400" dirty="0" smtClean="0">
                          <a:solidFill>
                            <a:srgbClr val="000000"/>
                          </a:solidFill>
                        </a:rPr>
                        <a:t>4500</a:t>
                      </a:r>
                      <a:endParaRPr kumimoji="1" lang="ja-JP" altLang="en-US" sz="2400" dirty="0">
                        <a:solidFill>
                          <a:srgbClr val="000000"/>
                        </a:solidFill>
                      </a:endParaRPr>
                    </a:p>
                  </a:txBody>
                  <a:tcPr/>
                </a:tc>
              </a:tr>
            </a:tbl>
          </a:graphicData>
        </a:graphic>
      </p:graphicFrame>
      <p:sp>
        <p:nvSpPr>
          <p:cNvPr id="8" name="右矢印 7"/>
          <p:cNvSpPr/>
          <p:nvPr/>
        </p:nvSpPr>
        <p:spPr>
          <a:xfrm flipV="1">
            <a:off x="5247793" y="4529482"/>
            <a:ext cx="903830" cy="158516"/>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44043" y="4287366"/>
            <a:ext cx="1509097" cy="461665"/>
          </a:xfrm>
          <a:prstGeom prst="rect">
            <a:avLst/>
          </a:prstGeom>
          <a:noFill/>
        </p:spPr>
        <p:txBody>
          <a:bodyPr wrap="none" rtlCol="0">
            <a:spAutoFit/>
          </a:bodyPr>
          <a:lstStyle/>
          <a:p>
            <a:r>
              <a:rPr kumimoji="1" lang="en-US" altLang="ja-JP" sz="2400" dirty="0" smtClean="0">
                <a:solidFill>
                  <a:srgbClr val="FF0000"/>
                </a:solidFill>
              </a:rPr>
              <a:t>By chance</a:t>
            </a:r>
            <a:endParaRPr kumimoji="1" lang="ja-JP" altLang="en-US" sz="2400" dirty="0">
              <a:solidFill>
                <a:srgbClr val="FF0000"/>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293807294"/>
              </p:ext>
            </p:extLst>
          </p:nvPr>
        </p:nvGraphicFramePr>
        <p:xfrm>
          <a:off x="1844192" y="2568901"/>
          <a:ext cx="1058333" cy="1028230"/>
        </p:xfrm>
        <a:graphic>
          <a:graphicData uri="http://schemas.openxmlformats.org/drawingml/2006/table">
            <a:tbl>
              <a:tblPr firstRow="1" bandRow="1">
                <a:tableStyleId>{3C2FFA5D-87B4-456A-9821-1D502468CF0F}</a:tableStyleId>
              </a:tblPr>
              <a:tblGrid>
                <a:gridCol w="1058333"/>
              </a:tblGrid>
              <a:tr h="514115">
                <a:tc>
                  <a:txBody>
                    <a:bodyPr/>
                    <a:lstStyle/>
                    <a:p>
                      <a:pPr algn="ctr"/>
                      <a:r>
                        <a:rPr kumimoji="1" lang="en-US" altLang="ja-JP" sz="2400" dirty="0" smtClean="0">
                          <a:solidFill>
                            <a:schemeClr val="bg1"/>
                          </a:solidFill>
                        </a:rPr>
                        <a:t>5000</a:t>
                      </a:r>
                      <a:endParaRPr kumimoji="1" lang="ja-JP" altLang="en-US" sz="2400" dirty="0">
                        <a:solidFill>
                          <a:schemeClr val="bg1"/>
                        </a:solidFill>
                      </a:endParaRPr>
                    </a:p>
                  </a:txBody>
                  <a:tcPr/>
                </a:tc>
              </a:tr>
              <a:tr h="514115">
                <a:tc>
                  <a:txBody>
                    <a:bodyPr/>
                    <a:lstStyle/>
                    <a:p>
                      <a:pPr algn="ctr"/>
                      <a:r>
                        <a:rPr kumimoji="1" lang="en-US" altLang="ja-JP" sz="2400" dirty="0" smtClean="0">
                          <a:solidFill>
                            <a:schemeClr val="bg1"/>
                          </a:solidFill>
                        </a:rPr>
                        <a:t>5000</a:t>
                      </a:r>
                      <a:endParaRPr kumimoji="1" lang="ja-JP" altLang="en-US" sz="2400" dirty="0">
                        <a:solidFill>
                          <a:schemeClr val="bg1"/>
                        </a:solidFill>
                      </a:endParaRPr>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0272344"/>
              </p:ext>
            </p:extLst>
          </p:nvPr>
        </p:nvGraphicFramePr>
        <p:xfrm>
          <a:off x="1844192" y="5301430"/>
          <a:ext cx="1121833" cy="1028230"/>
        </p:xfrm>
        <a:graphic>
          <a:graphicData uri="http://schemas.openxmlformats.org/drawingml/2006/table">
            <a:tbl>
              <a:tblPr firstRow="1" bandRow="1">
                <a:tableStyleId>{775DCB02-9BB8-47FD-8907-85C794F793BA}</a:tableStyleId>
              </a:tblPr>
              <a:tblGrid>
                <a:gridCol w="1121833"/>
              </a:tblGrid>
              <a:tr h="514115">
                <a:tc>
                  <a:txBody>
                    <a:bodyPr/>
                    <a:lstStyle/>
                    <a:p>
                      <a:pPr algn="ctr"/>
                      <a:r>
                        <a:rPr kumimoji="1" lang="en-US" altLang="ja-JP" sz="2400" dirty="0" smtClean="0">
                          <a:solidFill>
                            <a:srgbClr val="FFFFFF"/>
                          </a:solidFill>
                        </a:rPr>
                        <a:t>5000</a:t>
                      </a:r>
                      <a:endParaRPr kumimoji="1" lang="ja-JP" altLang="en-US" sz="2400" dirty="0">
                        <a:solidFill>
                          <a:srgbClr val="FFFFFF"/>
                        </a:solidFill>
                      </a:endParaRPr>
                    </a:p>
                  </a:txBody>
                  <a:tcPr/>
                </a:tc>
              </a:tr>
              <a:tr h="514115">
                <a:tc>
                  <a:txBody>
                    <a:bodyPr/>
                    <a:lstStyle/>
                    <a:p>
                      <a:pPr algn="ctr"/>
                      <a:r>
                        <a:rPr kumimoji="1" lang="en-US" altLang="ja-JP" sz="2400" dirty="0" smtClean="0">
                          <a:solidFill>
                            <a:srgbClr val="FFFFFF"/>
                          </a:solidFill>
                        </a:rPr>
                        <a:t>1000</a:t>
                      </a:r>
                      <a:endParaRPr kumimoji="1" lang="ja-JP" altLang="en-US" sz="2400" dirty="0">
                        <a:solidFill>
                          <a:srgbClr val="FFFFFF"/>
                        </a:solidFill>
                      </a:endParaRPr>
                    </a:p>
                  </a:txBody>
                  <a:tcPr/>
                </a:tc>
              </a:tr>
            </a:tbl>
          </a:graphicData>
        </a:graphic>
      </p:graphicFrame>
      <p:sp>
        <p:nvSpPr>
          <p:cNvPr id="13" name="右矢印 12"/>
          <p:cNvSpPr/>
          <p:nvPr/>
        </p:nvSpPr>
        <p:spPr>
          <a:xfrm rot="19443069" flipV="1">
            <a:off x="694465" y="3875163"/>
            <a:ext cx="1064629" cy="11019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770813" flipV="1">
            <a:off x="641673" y="5221465"/>
            <a:ext cx="1197159" cy="9799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2770813" flipV="1">
            <a:off x="2834146" y="3772557"/>
            <a:ext cx="1197159" cy="9799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19" name="右矢印 18"/>
          <p:cNvSpPr/>
          <p:nvPr/>
        </p:nvSpPr>
        <p:spPr>
          <a:xfrm rot="19443069" flipV="1">
            <a:off x="2998486" y="5192405"/>
            <a:ext cx="1064629" cy="11019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12801" y="2682731"/>
            <a:ext cx="1539454" cy="830997"/>
          </a:xfrm>
          <a:prstGeom prst="rect">
            <a:avLst/>
          </a:prstGeom>
          <a:noFill/>
        </p:spPr>
        <p:txBody>
          <a:bodyPr wrap="none" rtlCol="0">
            <a:spAutoFit/>
          </a:bodyPr>
          <a:lstStyle/>
          <a:p>
            <a:pPr algn="ctr"/>
            <a:r>
              <a:rPr lang="en-US" altLang="ja-JP" sz="2400" dirty="0" smtClean="0">
                <a:solidFill>
                  <a:srgbClr val="FF0000"/>
                </a:solidFill>
              </a:rPr>
              <a:t>Side effect</a:t>
            </a:r>
          </a:p>
          <a:p>
            <a:pPr algn="ctr"/>
            <a:r>
              <a:rPr kumimoji="1" lang="en-US" altLang="ja-JP" sz="2400" dirty="0" smtClean="0">
                <a:solidFill>
                  <a:srgbClr val="FF0000"/>
                </a:solidFill>
              </a:rPr>
              <a:t>-2000</a:t>
            </a:r>
            <a:endParaRPr kumimoji="1" lang="ja-JP" altLang="en-US" sz="2400" dirty="0">
              <a:solidFill>
                <a:srgbClr val="FF0000"/>
              </a:solidFill>
            </a:endParaRPr>
          </a:p>
        </p:txBody>
      </p:sp>
      <p:sp>
        <p:nvSpPr>
          <p:cNvPr id="21" name="テキスト ボックス 20"/>
          <p:cNvSpPr txBox="1"/>
          <p:nvPr/>
        </p:nvSpPr>
        <p:spPr>
          <a:xfrm>
            <a:off x="3112802" y="5534687"/>
            <a:ext cx="1539454" cy="830997"/>
          </a:xfrm>
          <a:prstGeom prst="rect">
            <a:avLst/>
          </a:prstGeom>
          <a:solidFill>
            <a:schemeClr val="bg1"/>
          </a:solidFill>
        </p:spPr>
        <p:txBody>
          <a:bodyPr wrap="none" rtlCol="0">
            <a:spAutoFit/>
          </a:bodyPr>
          <a:lstStyle/>
          <a:p>
            <a:pPr algn="ctr"/>
            <a:r>
              <a:rPr kumimoji="1" lang="en-US" altLang="ja-JP" sz="2400" dirty="0" smtClean="0">
                <a:solidFill>
                  <a:srgbClr val="008000"/>
                </a:solidFill>
              </a:rPr>
              <a:t>Side effect</a:t>
            </a:r>
          </a:p>
          <a:p>
            <a:pPr algn="ctr"/>
            <a:r>
              <a:rPr lang="en-US" altLang="ja-JP" sz="2400" dirty="0" smtClean="0">
                <a:solidFill>
                  <a:srgbClr val="008000"/>
                </a:solidFill>
              </a:rPr>
              <a:t>+2000</a:t>
            </a:r>
            <a:endParaRPr kumimoji="1" lang="ja-JP" altLang="en-US" sz="2400" dirty="0">
              <a:solidFill>
                <a:srgbClr val="008000"/>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779087778"/>
              </p:ext>
            </p:extLst>
          </p:nvPr>
        </p:nvGraphicFramePr>
        <p:xfrm>
          <a:off x="6289191" y="2774826"/>
          <a:ext cx="2722656" cy="1028230"/>
        </p:xfrm>
        <a:graphic>
          <a:graphicData uri="http://schemas.openxmlformats.org/drawingml/2006/table">
            <a:tbl>
              <a:tblPr firstRow="1" bandRow="1">
                <a:tableStyleId>{3C2FFA5D-87B4-456A-9821-1D502468CF0F}</a:tableStyleId>
              </a:tblPr>
              <a:tblGrid>
                <a:gridCol w="2722656"/>
              </a:tblGrid>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chemeClr val="bg1"/>
                          </a:solidFill>
                        </a:rPr>
                        <a:t>4500</a:t>
                      </a:r>
                      <a:r>
                        <a:rPr kumimoji="1" lang="en-US" altLang="ja-JP" sz="2400" baseline="0" dirty="0" smtClean="0">
                          <a:solidFill>
                            <a:schemeClr val="bg1"/>
                          </a:solidFill>
                        </a:rPr>
                        <a:t> –</a:t>
                      </a:r>
                      <a:r>
                        <a:rPr kumimoji="1" lang="en-US" altLang="ja-JP" sz="2400" b="0" baseline="0" dirty="0" smtClean="0">
                          <a:solidFill>
                            <a:schemeClr val="bg1"/>
                          </a:solidFill>
                        </a:rPr>
                        <a:t>punishment</a:t>
                      </a:r>
                      <a:endParaRPr kumimoji="1" lang="ja-JP" altLang="en-US" sz="2400" b="0" dirty="0" smtClean="0">
                        <a:solidFill>
                          <a:schemeClr val="bg1"/>
                        </a:solidFill>
                      </a:endParaRPr>
                    </a:p>
                  </a:txBody>
                  <a:tcPr/>
                </a:tc>
              </a:tr>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chemeClr val="bg1"/>
                          </a:solidFill>
                        </a:rPr>
                        <a:t>4500</a:t>
                      </a:r>
                      <a:r>
                        <a:rPr kumimoji="1" lang="en-US" altLang="ja-JP" sz="2400" baseline="0" dirty="0" smtClean="0">
                          <a:solidFill>
                            <a:schemeClr val="bg1"/>
                          </a:solidFill>
                        </a:rPr>
                        <a:t> +</a:t>
                      </a:r>
                      <a:r>
                        <a:rPr kumimoji="1" lang="en-US" altLang="ja-JP" sz="2400" b="0" baseline="0" dirty="0" smtClean="0">
                          <a:solidFill>
                            <a:schemeClr val="bg1"/>
                          </a:solidFill>
                        </a:rPr>
                        <a:t>punishment</a:t>
                      </a:r>
                      <a:endParaRPr kumimoji="1" lang="ja-JP" altLang="en-US" sz="2400" b="0" dirty="0" smtClean="0">
                        <a:solidFill>
                          <a:schemeClr val="bg1"/>
                        </a:solidFill>
                      </a:endParaRPr>
                    </a:p>
                  </a:txBody>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987602377"/>
              </p:ext>
            </p:extLst>
          </p:nvPr>
        </p:nvGraphicFramePr>
        <p:xfrm>
          <a:off x="6289192" y="5337454"/>
          <a:ext cx="2451722" cy="1028230"/>
        </p:xfrm>
        <a:graphic>
          <a:graphicData uri="http://schemas.openxmlformats.org/drawingml/2006/table">
            <a:tbl>
              <a:tblPr firstRow="1" bandRow="1">
                <a:tableStyleId>{775DCB02-9BB8-47FD-8907-85C794F793BA}</a:tableStyleId>
              </a:tblPr>
              <a:tblGrid>
                <a:gridCol w="2451722"/>
              </a:tblGrid>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4500 +reward</a:t>
                      </a:r>
                      <a:endParaRPr kumimoji="1" lang="ja-JP" altLang="en-US" sz="2400" b="0" dirty="0" smtClean="0">
                        <a:solidFill>
                          <a:srgbClr val="FFFFFF"/>
                        </a:solidFill>
                      </a:endParaRPr>
                    </a:p>
                  </a:txBody>
                  <a:tcPr/>
                </a:tc>
              </a:tr>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4500 - </a:t>
                      </a:r>
                      <a:r>
                        <a:rPr kumimoji="1" lang="en-US" altLang="ja-JP" sz="2400" b="0" dirty="0" smtClean="0">
                          <a:solidFill>
                            <a:srgbClr val="FFFFFF"/>
                          </a:solidFill>
                        </a:rPr>
                        <a:t>reward</a:t>
                      </a:r>
                      <a:endParaRPr kumimoji="1" lang="ja-JP" altLang="en-US" sz="2400" b="0" dirty="0" smtClean="0">
                        <a:solidFill>
                          <a:srgbClr val="FFFFFF"/>
                        </a:solidFill>
                      </a:endParaRPr>
                    </a:p>
                  </a:txBody>
                  <a:tcPr/>
                </a:tc>
              </a:tr>
            </a:tbl>
          </a:graphicData>
        </a:graphic>
      </p:graphicFrame>
      <p:sp>
        <p:nvSpPr>
          <p:cNvPr id="26" name="右矢印 25"/>
          <p:cNvSpPr/>
          <p:nvPr/>
        </p:nvSpPr>
        <p:spPr>
          <a:xfrm rot="19443069" flipV="1">
            <a:off x="5129246" y="3426101"/>
            <a:ext cx="1064629" cy="11019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28" name="右矢印 27"/>
          <p:cNvSpPr/>
          <p:nvPr/>
        </p:nvSpPr>
        <p:spPr>
          <a:xfrm rot="2770813" flipV="1">
            <a:off x="4964907" y="5317141"/>
            <a:ext cx="119715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flipV="1">
            <a:off x="1620379" y="4530905"/>
            <a:ext cx="2262149" cy="14566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613608669"/>
              </p:ext>
            </p:extLst>
          </p:nvPr>
        </p:nvGraphicFramePr>
        <p:xfrm>
          <a:off x="1310544" y="1894055"/>
          <a:ext cx="6096000" cy="417004"/>
        </p:xfrm>
        <a:graphic>
          <a:graphicData uri="http://schemas.openxmlformats.org/drawingml/2006/table">
            <a:tbl>
              <a:tblPr firstRow="1" bandRow="1">
                <a:tableStyleId>{16D9F66E-5EB9-4882-86FB-DCBF35E3C3E4}</a:tableStyleId>
              </a:tblPr>
              <a:tblGrid>
                <a:gridCol w="2032000"/>
                <a:gridCol w="2032000"/>
                <a:gridCol w="2032000"/>
              </a:tblGrid>
              <a:tr h="417004">
                <a:tc>
                  <a:txBody>
                    <a:bodyPr/>
                    <a:lstStyle/>
                    <a:p>
                      <a:r>
                        <a:rPr kumimoji="1" lang="en-US" altLang="ja-JP" dirty="0" smtClean="0">
                          <a:solidFill>
                            <a:srgbClr val="000000"/>
                          </a:solidFill>
                        </a:rPr>
                        <a:t>Chance Move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kumimoji="1" lang="en-US" altLang="ja-JP" dirty="0" smtClean="0">
                          <a:solidFill>
                            <a:srgbClr val="000000"/>
                          </a:solidFill>
                        </a:rPr>
                        <a:t>Player 1’s</a:t>
                      </a:r>
                      <a:r>
                        <a:rPr kumimoji="1" lang="en-US" altLang="ja-JP" baseline="0" dirty="0" smtClean="0">
                          <a:solidFill>
                            <a:srgbClr val="000000"/>
                          </a:solidFill>
                        </a:rPr>
                        <a:t> Choice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kumimoji="1" lang="en-US" altLang="ja-JP" dirty="0" smtClean="0">
                          <a:solidFill>
                            <a:srgbClr val="000000"/>
                          </a:solidFill>
                        </a:rPr>
                        <a:t>Player 3’s Choice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bl>
          </a:graphicData>
        </a:graphic>
      </p:graphicFrame>
    </p:spTree>
    <p:extLst>
      <p:ext uri="{BB962C8B-B14F-4D97-AF65-F5344CB8AC3E}">
        <p14:creationId xmlns:p14="http://schemas.microsoft.com/office/powerpoint/2010/main" val="3400277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0" grpId="0"/>
      <p:bldP spid="21"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54877"/>
            <a:ext cx="8229600" cy="1143000"/>
          </a:xfrm>
        </p:spPr>
        <p:txBody>
          <a:bodyPr>
            <a:noAutofit/>
          </a:bodyPr>
          <a:lstStyle/>
          <a:p>
            <a:r>
              <a:rPr kumimoji="0" lang="en-AU" altLang="zh-CN" sz="4000" dirty="0" smtClean="0">
                <a:solidFill>
                  <a:srgbClr val="000000"/>
                </a:solidFill>
                <a:latin typeface="Calibri" charset="0"/>
                <a:ea typeface="MS PGothic" charset="0"/>
                <a:cs typeface="隶书" charset="0"/>
              </a:rPr>
              <a:t>    U-</a:t>
            </a:r>
            <a:r>
              <a:rPr kumimoji="0" lang="en-US" altLang="ja-JP" sz="4000" dirty="0" smtClean="0">
                <a:solidFill>
                  <a:srgbClr val="000000"/>
                </a:solidFill>
                <a:latin typeface="Calibri" charset="0"/>
                <a:ea typeface="MS PGothic" charset="0"/>
                <a:cs typeface="隶书" charset="0"/>
              </a:rPr>
              <a:t>F</a:t>
            </a:r>
            <a:r>
              <a:rPr kumimoji="0" lang="en-AU" altLang="zh-CN" sz="4000" dirty="0" smtClean="0">
                <a:solidFill>
                  <a:srgbClr val="000000"/>
                </a:solidFill>
                <a:latin typeface="Calibri" charset="0"/>
                <a:ea typeface="MS PGothic" charset="0"/>
                <a:cs typeface="隶书" charset="0"/>
              </a:rPr>
              <a:t> </a:t>
            </a:r>
            <a:r>
              <a:rPr kumimoji="0" lang="en-US" altLang="zh-CN" sz="4000" dirty="0" smtClean="0">
                <a:solidFill>
                  <a:srgbClr val="000000"/>
                </a:solidFill>
                <a:latin typeface="Calibri" charset="0"/>
                <a:ea typeface="MS PGothic" charset="0"/>
                <a:cs typeface="隶书" charset="0"/>
              </a:rPr>
              <a:t>Working Hypothesis :</a:t>
            </a:r>
            <a:br>
              <a:rPr kumimoji="0" lang="en-US" altLang="zh-CN" sz="4000" dirty="0" smtClean="0">
                <a:solidFill>
                  <a:srgbClr val="000000"/>
                </a:solidFill>
                <a:latin typeface="Calibri" charset="0"/>
                <a:ea typeface="MS PGothic" charset="0"/>
                <a:cs typeface="隶书" charset="0"/>
              </a:rPr>
            </a:br>
            <a:r>
              <a:rPr kumimoji="0" lang="en-US" altLang="zh-CN" sz="4000" dirty="0" smtClean="0">
                <a:solidFill>
                  <a:srgbClr val="000000"/>
                </a:solidFill>
                <a:latin typeface="Calibri" charset="0"/>
                <a:ea typeface="MS PGothic" charset="0"/>
                <a:cs typeface="隶书" charset="0"/>
              </a:rPr>
              <a:t> 0 ≤ reward &lt; punishment</a:t>
            </a:r>
            <a:endParaRPr kumimoji="1" lang="ja-JP" altLang="en-US" sz="3800" dirty="0">
              <a:solidFill>
                <a:srgbClr val="00000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997439120"/>
              </p:ext>
            </p:extLst>
          </p:nvPr>
        </p:nvGraphicFramePr>
        <p:xfrm>
          <a:off x="4071985" y="3662635"/>
          <a:ext cx="1074208" cy="1028230"/>
        </p:xfrm>
        <a:graphic>
          <a:graphicData uri="http://schemas.openxmlformats.org/drawingml/2006/table">
            <a:tbl>
              <a:tblPr firstRow="1" bandRow="1">
                <a:tableStyleId>{69C7853C-536D-4A76-A0AE-DD22124D55A5}</a:tableStyleId>
              </a:tblPr>
              <a:tblGrid>
                <a:gridCol w="1074208"/>
              </a:tblGrid>
              <a:tr h="514115">
                <a:tc>
                  <a:txBody>
                    <a:bodyPr/>
                    <a:lstStyle/>
                    <a:p>
                      <a:pPr algn="ctr"/>
                      <a:r>
                        <a:rPr kumimoji="1" lang="en-US" altLang="ja-JP" sz="2400" dirty="0" smtClean="0">
                          <a:solidFill>
                            <a:schemeClr val="tx1"/>
                          </a:solidFill>
                        </a:rPr>
                        <a:t>6000</a:t>
                      </a:r>
                      <a:endParaRPr kumimoji="1" lang="ja-JP" altLang="en-US" sz="2400" dirty="0">
                        <a:solidFill>
                          <a:schemeClr val="tx1"/>
                        </a:solidFill>
                      </a:endParaRPr>
                    </a:p>
                  </a:txBody>
                  <a:tcPr/>
                </a:tc>
              </a:tr>
              <a:tr h="514115">
                <a:tc>
                  <a:txBody>
                    <a:bodyPr/>
                    <a:lstStyle/>
                    <a:p>
                      <a:pPr algn="ctr"/>
                      <a:r>
                        <a:rPr kumimoji="1" lang="en-US" altLang="ja-JP" sz="2400" dirty="0" smtClean="0">
                          <a:solidFill>
                            <a:schemeClr val="tx1"/>
                          </a:solidFill>
                        </a:rPr>
                        <a:t>3000</a:t>
                      </a:r>
                      <a:endParaRPr kumimoji="1" lang="ja-JP" altLang="en-US" sz="2400" dirty="0">
                        <a:solidFill>
                          <a:schemeClr val="tx1"/>
                        </a:solidFill>
                      </a:endParaRPr>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876891846"/>
              </p:ext>
            </p:extLst>
          </p:nvPr>
        </p:nvGraphicFramePr>
        <p:xfrm>
          <a:off x="6289192" y="3658296"/>
          <a:ext cx="1100667" cy="1028230"/>
        </p:xfrm>
        <a:graphic>
          <a:graphicData uri="http://schemas.openxmlformats.org/drawingml/2006/table">
            <a:tbl>
              <a:tblPr firstRow="1" bandRow="1">
                <a:tableStyleId>{69C7853C-536D-4A76-A0AE-DD22124D55A5}</a:tableStyleId>
              </a:tblPr>
              <a:tblGrid>
                <a:gridCol w="1100667"/>
              </a:tblGrid>
              <a:tr h="514115">
                <a:tc>
                  <a:txBody>
                    <a:bodyPr/>
                    <a:lstStyle/>
                    <a:p>
                      <a:pPr algn="ctr"/>
                      <a:r>
                        <a:rPr kumimoji="1" lang="en-US" altLang="ja-JP" sz="2400" dirty="0" smtClean="0">
                          <a:solidFill>
                            <a:srgbClr val="000000"/>
                          </a:solidFill>
                        </a:rPr>
                        <a:t>4500</a:t>
                      </a:r>
                      <a:endParaRPr kumimoji="1" lang="ja-JP" altLang="en-US" sz="2400" dirty="0">
                        <a:solidFill>
                          <a:srgbClr val="000000"/>
                        </a:solidFill>
                      </a:endParaRPr>
                    </a:p>
                  </a:txBody>
                  <a:tcPr/>
                </a:tc>
              </a:tr>
              <a:tr h="514115">
                <a:tc>
                  <a:txBody>
                    <a:bodyPr/>
                    <a:lstStyle/>
                    <a:p>
                      <a:pPr algn="ctr"/>
                      <a:r>
                        <a:rPr kumimoji="1" lang="en-US" altLang="ja-JP" sz="2400" dirty="0" smtClean="0">
                          <a:solidFill>
                            <a:srgbClr val="000000"/>
                          </a:solidFill>
                        </a:rPr>
                        <a:t>4500</a:t>
                      </a:r>
                      <a:endParaRPr kumimoji="1" lang="ja-JP" altLang="en-US" sz="2400" dirty="0">
                        <a:solidFill>
                          <a:srgbClr val="000000"/>
                        </a:solidFill>
                      </a:endParaRPr>
                    </a:p>
                  </a:txBody>
                  <a:tcPr/>
                </a:tc>
              </a:tr>
            </a:tbl>
          </a:graphicData>
        </a:graphic>
      </p:graphicFrame>
      <p:sp>
        <p:nvSpPr>
          <p:cNvPr id="8" name="右矢印 7"/>
          <p:cNvSpPr/>
          <p:nvPr/>
        </p:nvSpPr>
        <p:spPr>
          <a:xfrm flipV="1">
            <a:off x="5247793" y="4236505"/>
            <a:ext cx="903830" cy="158516"/>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44043" y="3994389"/>
            <a:ext cx="1509097" cy="461665"/>
          </a:xfrm>
          <a:prstGeom prst="rect">
            <a:avLst/>
          </a:prstGeom>
          <a:noFill/>
        </p:spPr>
        <p:txBody>
          <a:bodyPr wrap="none" rtlCol="0">
            <a:spAutoFit/>
          </a:bodyPr>
          <a:lstStyle/>
          <a:p>
            <a:r>
              <a:rPr kumimoji="1" lang="en-US" altLang="ja-JP" sz="2400" dirty="0" smtClean="0">
                <a:solidFill>
                  <a:srgbClr val="FF0000"/>
                </a:solidFill>
              </a:rPr>
              <a:t>By chance</a:t>
            </a:r>
            <a:endParaRPr kumimoji="1" lang="ja-JP" altLang="en-US" sz="2400" dirty="0">
              <a:solidFill>
                <a:srgbClr val="FF0000"/>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104133341"/>
              </p:ext>
            </p:extLst>
          </p:nvPr>
        </p:nvGraphicFramePr>
        <p:xfrm>
          <a:off x="1844192" y="2275924"/>
          <a:ext cx="1058333" cy="1028230"/>
        </p:xfrm>
        <a:graphic>
          <a:graphicData uri="http://schemas.openxmlformats.org/drawingml/2006/table">
            <a:tbl>
              <a:tblPr firstRow="1" bandRow="1">
                <a:tableStyleId>{3C2FFA5D-87B4-456A-9821-1D502468CF0F}</a:tableStyleId>
              </a:tblPr>
              <a:tblGrid>
                <a:gridCol w="1058333"/>
              </a:tblGrid>
              <a:tr h="514115">
                <a:tc>
                  <a:txBody>
                    <a:bodyPr/>
                    <a:lstStyle/>
                    <a:p>
                      <a:pPr algn="ctr"/>
                      <a:r>
                        <a:rPr kumimoji="1" lang="en-US" altLang="ja-JP" sz="2400" dirty="0" smtClean="0">
                          <a:solidFill>
                            <a:schemeClr val="bg1"/>
                          </a:solidFill>
                        </a:rPr>
                        <a:t>5000</a:t>
                      </a:r>
                      <a:endParaRPr kumimoji="1" lang="ja-JP" altLang="en-US" sz="2400" dirty="0">
                        <a:solidFill>
                          <a:schemeClr val="bg1"/>
                        </a:solidFill>
                      </a:endParaRPr>
                    </a:p>
                  </a:txBody>
                  <a:tcPr/>
                </a:tc>
              </a:tr>
              <a:tr h="514115">
                <a:tc>
                  <a:txBody>
                    <a:bodyPr/>
                    <a:lstStyle/>
                    <a:p>
                      <a:pPr algn="ctr"/>
                      <a:r>
                        <a:rPr kumimoji="1" lang="en-US" altLang="ja-JP" sz="2400" dirty="0" smtClean="0">
                          <a:solidFill>
                            <a:schemeClr val="bg1"/>
                          </a:solidFill>
                        </a:rPr>
                        <a:t>5000</a:t>
                      </a:r>
                      <a:endParaRPr kumimoji="1" lang="ja-JP" altLang="en-US" sz="2400" dirty="0">
                        <a:solidFill>
                          <a:schemeClr val="bg1"/>
                        </a:solidFill>
                      </a:endParaRPr>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8437609"/>
              </p:ext>
            </p:extLst>
          </p:nvPr>
        </p:nvGraphicFramePr>
        <p:xfrm>
          <a:off x="1844192" y="5008453"/>
          <a:ext cx="1121833" cy="1028230"/>
        </p:xfrm>
        <a:graphic>
          <a:graphicData uri="http://schemas.openxmlformats.org/drawingml/2006/table">
            <a:tbl>
              <a:tblPr firstRow="1" bandRow="1">
                <a:tableStyleId>{775DCB02-9BB8-47FD-8907-85C794F793BA}</a:tableStyleId>
              </a:tblPr>
              <a:tblGrid>
                <a:gridCol w="1121833"/>
              </a:tblGrid>
              <a:tr h="514115">
                <a:tc>
                  <a:txBody>
                    <a:bodyPr/>
                    <a:lstStyle/>
                    <a:p>
                      <a:pPr algn="ctr"/>
                      <a:r>
                        <a:rPr kumimoji="1" lang="en-US" altLang="ja-JP" sz="2400" dirty="0" smtClean="0">
                          <a:solidFill>
                            <a:srgbClr val="FFFFFF"/>
                          </a:solidFill>
                        </a:rPr>
                        <a:t>5000</a:t>
                      </a:r>
                      <a:endParaRPr kumimoji="1" lang="ja-JP" altLang="en-US" sz="2400" dirty="0">
                        <a:solidFill>
                          <a:srgbClr val="FFFFFF"/>
                        </a:solidFill>
                      </a:endParaRPr>
                    </a:p>
                  </a:txBody>
                  <a:tcPr/>
                </a:tc>
              </a:tr>
              <a:tr h="514115">
                <a:tc>
                  <a:txBody>
                    <a:bodyPr/>
                    <a:lstStyle/>
                    <a:p>
                      <a:pPr algn="ctr"/>
                      <a:r>
                        <a:rPr kumimoji="1" lang="en-US" altLang="ja-JP" sz="2400" dirty="0" smtClean="0">
                          <a:solidFill>
                            <a:srgbClr val="FFFFFF"/>
                          </a:solidFill>
                        </a:rPr>
                        <a:t>1000</a:t>
                      </a:r>
                      <a:endParaRPr kumimoji="1" lang="ja-JP" altLang="en-US" sz="2400" dirty="0">
                        <a:solidFill>
                          <a:srgbClr val="FFFFFF"/>
                        </a:solidFill>
                      </a:endParaRPr>
                    </a:p>
                  </a:txBody>
                  <a:tcPr/>
                </a:tc>
              </a:tr>
            </a:tbl>
          </a:graphicData>
        </a:graphic>
      </p:graphicFrame>
      <p:sp>
        <p:nvSpPr>
          <p:cNvPr id="13" name="右矢印 12"/>
          <p:cNvSpPr/>
          <p:nvPr/>
        </p:nvSpPr>
        <p:spPr>
          <a:xfrm rot="19443069" flipV="1">
            <a:off x="694465" y="3582186"/>
            <a:ext cx="1064629" cy="11019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770813" flipV="1">
            <a:off x="641673" y="4928488"/>
            <a:ext cx="1197159" cy="9799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2770813" flipV="1">
            <a:off x="2834146" y="3479580"/>
            <a:ext cx="1197159" cy="9799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19" name="右矢印 18"/>
          <p:cNvSpPr/>
          <p:nvPr/>
        </p:nvSpPr>
        <p:spPr>
          <a:xfrm rot="19443069" flipV="1">
            <a:off x="2998486" y="4899428"/>
            <a:ext cx="1064629" cy="11019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12801" y="2389754"/>
            <a:ext cx="1539454" cy="830997"/>
          </a:xfrm>
          <a:prstGeom prst="rect">
            <a:avLst/>
          </a:prstGeom>
          <a:noFill/>
        </p:spPr>
        <p:txBody>
          <a:bodyPr wrap="none" rtlCol="0">
            <a:spAutoFit/>
          </a:bodyPr>
          <a:lstStyle/>
          <a:p>
            <a:pPr algn="ctr"/>
            <a:r>
              <a:rPr lang="en-US" altLang="ja-JP" sz="2400" dirty="0" smtClean="0">
                <a:solidFill>
                  <a:srgbClr val="FF0000"/>
                </a:solidFill>
              </a:rPr>
              <a:t>Side effect</a:t>
            </a:r>
          </a:p>
          <a:p>
            <a:pPr algn="ctr"/>
            <a:r>
              <a:rPr kumimoji="1" lang="en-US" altLang="ja-JP" sz="2400" dirty="0" smtClean="0">
                <a:solidFill>
                  <a:srgbClr val="FF0000"/>
                </a:solidFill>
              </a:rPr>
              <a:t>-2000</a:t>
            </a:r>
            <a:endParaRPr kumimoji="1" lang="ja-JP" altLang="en-US" sz="2400" dirty="0">
              <a:solidFill>
                <a:srgbClr val="FF0000"/>
              </a:solidFill>
            </a:endParaRPr>
          </a:p>
        </p:txBody>
      </p:sp>
      <p:sp>
        <p:nvSpPr>
          <p:cNvPr id="21" name="テキスト ボックス 20"/>
          <p:cNvSpPr txBox="1"/>
          <p:nvPr/>
        </p:nvSpPr>
        <p:spPr>
          <a:xfrm>
            <a:off x="3112802" y="5241710"/>
            <a:ext cx="1539454" cy="830997"/>
          </a:xfrm>
          <a:prstGeom prst="rect">
            <a:avLst/>
          </a:prstGeom>
          <a:solidFill>
            <a:schemeClr val="bg1"/>
          </a:solidFill>
        </p:spPr>
        <p:txBody>
          <a:bodyPr wrap="none" rtlCol="0">
            <a:spAutoFit/>
          </a:bodyPr>
          <a:lstStyle/>
          <a:p>
            <a:pPr algn="ctr"/>
            <a:r>
              <a:rPr kumimoji="1" lang="en-US" altLang="ja-JP" sz="2400" dirty="0" smtClean="0">
                <a:solidFill>
                  <a:srgbClr val="008000"/>
                </a:solidFill>
              </a:rPr>
              <a:t>Side effect</a:t>
            </a:r>
          </a:p>
          <a:p>
            <a:pPr algn="ctr"/>
            <a:r>
              <a:rPr lang="en-US" altLang="ja-JP" sz="2400" dirty="0" smtClean="0">
                <a:solidFill>
                  <a:srgbClr val="008000"/>
                </a:solidFill>
              </a:rPr>
              <a:t>+2000</a:t>
            </a:r>
            <a:endParaRPr kumimoji="1" lang="ja-JP" altLang="en-US" sz="2400" dirty="0">
              <a:solidFill>
                <a:srgbClr val="008000"/>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797503559"/>
              </p:ext>
            </p:extLst>
          </p:nvPr>
        </p:nvGraphicFramePr>
        <p:xfrm>
          <a:off x="6289191" y="2481849"/>
          <a:ext cx="2722656" cy="1028230"/>
        </p:xfrm>
        <a:graphic>
          <a:graphicData uri="http://schemas.openxmlformats.org/drawingml/2006/table">
            <a:tbl>
              <a:tblPr firstRow="1" bandRow="1">
                <a:tableStyleId>{3C2FFA5D-87B4-456A-9821-1D502468CF0F}</a:tableStyleId>
              </a:tblPr>
              <a:tblGrid>
                <a:gridCol w="2722656"/>
              </a:tblGrid>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chemeClr val="bg1"/>
                          </a:solidFill>
                        </a:rPr>
                        <a:t>4500</a:t>
                      </a:r>
                      <a:r>
                        <a:rPr kumimoji="1" lang="en-US" altLang="ja-JP" sz="2400" baseline="0" dirty="0" smtClean="0">
                          <a:solidFill>
                            <a:schemeClr val="bg1"/>
                          </a:solidFill>
                        </a:rPr>
                        <a:t> –</a:t>
                      </a:r>
                      <a:r>
                        <a:rPr kumimoji="1" lang="en-US" altLang="ja-JP" sz="2400" b="0" baseline="0" dirty="0" smtClean="0">
                          <a:solidFill>
                            <a:schemeClr val="bg1"/>
                          </a:solidFill>
                        </a:rPr>
                        <a:t>punishment</a:t>
                      </a:r>
                      <a:endParaRPr kumimoji="1" lang="ja-JP" altLang="en-US" sz="2400" b="0" dirty="0" smtClean="0">
                        <a:solidFill>
                          <a:schemeClr val="bg1"/>
                        </a:solidFill>
                      </a:endParaRPr>
                    </a:p>
                  </a:txBody>
                  <a:tcPr/>
                </a:tc>
              </a:tr>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chemeClr val="bg1"/>
                          </a:solidFill>
                        </a:rPr>
                        <a:t>4500</a:t>
                      </a:r>
                      <a:r>
                        <a:rPr kumimoji="1" lang="en-US" altLang="ja-JP" sz="2400" baseline="0" dirty="0" smtClean="0">
                          <a:solidFill>
                            <a:schemeClr val="bg1"/>
                          </a:solidFill>
                        </a:rPr>
                        <a:t> +</a:t>
                      </a:r>
                      <a:r>
                        <a:rPr kumimoji="1" lang="en-US" altLang="ja-JP" sz="2400" b="0" baseline="0" dirty="0" smtClean="0">
                          <a:solidFill>
                            <a:schemeClr val="bg1"/>
                          </a:solidFill>
                        </a:rPr>
                        <a:t>punishment</a:t>
                      </a:r>
                      <a:endParaRPr kumimoji="1" lang="ja-JP" altLang="en-US" sz="2400" b="0" dirty="0" smtClean="0">
                        <a:solidFill>
                          <a:schemeClr val="bg1"/>
                        </a:solidFill>
                      </a:endParaRPr>
                    </a:p>
                  </a:txBody>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45864977"/>
              </p:ext>
            </p:extLst>
          </p:nvPr>
        </p:nvGraphicFramePr>
        <p:xfrm>
          <a:off x="6289192" y="5044477"/>
          <a:ext cx="2451722" cy="1028230"/>
        </p:xfrm>
        <a:graphic>
          <a:graphicData uri="http://schemas.openxmlformats.org/drawingml/2006/table">
            <a:tbl>
              <a:tblPr firstRow="1" bandRow="1">
                <a:tableStyleId>{775DCB02-9BB8-47FD-8907-85C794F793BA}</a:tableStyleId>
              </a:tblPr>
              <a:tblGrid>
                <a:gridCol w="2451722"/>
              </a:tblGrid>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4500 +reward</a:t>
                      </a:r>
                      <a:endParaRPr kumimoji="1" lang="ja-JP" altLang="en-US" sz="2400" b="0" dirty="0" smtClean="0">
                        <a:solidFill>
                          <a:srgbClr val="FFFFFF"/>
                        </a:solidFill>
                      </a:endParaRPr>
                    </a:p>
                  </a:txBody>
                  <a:tcPr/>
                </a:tc>
              </a:tr>
              <a:tr h="514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4500 - </a:t>
                      </a:r>
                      <a:r>
                        <a:rPr kumimoji="1" lang="en-US" altLang="ja-JP" sz="2400" b="0" dirty="0" smtClean="0">
                          <a:solidFill>
                            <a:srgbClr val="FFFFFF"/>
                          </a:solidFill>
                        </a:rPr>
                        <a:t>reward</a:t>
                      </a:r>
                      <a:endParaRPr kumimoji="1" lang="ja-JP" altLang="en-US" sz="2400" b="0" dirty="0" smtClean="0">
                        <a:solidFill>
                          <a:srgbClr val="FFFFFF"/>
                        </a:solidFill>
                      </a:endParaRPr>
                    </a:p>
                  </a:txBody>
                  <a:tcPr/>
                </a:tc>
              </a:tr>
            </a:tbl>
          </a:graphicData>
        </a:graphic>
      </p:graphicFrame>
      <p:sp>
        <p:nvSpPr>
          <p:cNvPr id="26" name="右矢印 25"/>
          <p:cNvSpPr/>
          <p:nvPr/>
        </p:nvSpPr>
        <p:spPr>
          <a:xfrm rot="19443069" flipV="1">
            <a:off x="5129246" y="3133124"/>
            <a:ext cx="1064629" cy="11019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28" name="右矢印 27"/>
          <p:cNvSpPr/>
          <p:nvPr/>
        </p:nvSpPr>
        <p:spPr>
          <a:xfrm rot="2770813" flipV="1">
            <a:off x="4964907" y="5024164"/>
            <a:ext cx="119715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flipV="1">
            <a:off x="1620379" y="4237928"/>
            <a:ext cx="2262149" cy="14566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727570908"/>
              </p:ext>
            </p:extLst>
          </p:nvPr>
        </p:nvGraphicFramePr>
        <p:xfrm>
          <a:off x="1310544" y="1601078"/>
          <a:ext cx="6096000" cy="417004"/>
        </p:xfrm>
        <a:graphic>
          <a:graphicData uri="http://schemas.openxmlformats.org/drawingml/2006/table">
            <a:tbl>
              <a:tblPr firstRow="1" bandRow="1">
                <a:tableStyleId>{16D9F66E-5EB9-4882-86FB-DCBF35E3C3E4}</a:tableStyleId>
              </a:tblPr>
              <a:tblGrid>
                <a:gridCol w="2032000"/>
                <a:gridCol w="2032000"/>
                <a:gridCol w="2032000"/>
              </a:tblGrid>
              <a:tr h="417004">
                <a:tc>
                  <a:txBody>
                    <a:bodyPr/>
                    <a:lstStyle/>
                    <a:p>
                      <a:r>
                        <a:rPr kumimoji="1" lang="en-US" altLang="ja-JP" dirty="0" smtClean="0">
                          <a:solidFill>
                            <a:srgbClr val="000000"/>
                          </a:solidFill>
                        </a:rPr>
                        <a:t>Chance Move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kumimoji="1" lang="en-US" altLang="ja-JP" dirty="0" smtClean="0">
                          <a:solidFill>
                            <a:srgbClr val="000000"/>
                          </a:solidFill>
                        </a:rPr>
                        <a:t>Player 1’s</a:t>
                      </a:r>
                      <a:r>
                        <a:rPr kumimoji="1" lang="en-US" altLang="ja-JP" baseline="0" dirty="0" smtClean="0">
                          <a:solidFill>
                            <a:srgbClr val="000000"/>
                          </a:solidFill>
                        </a:rPr>
                        <a:t> Choice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kumimoji="1" lang="en-US" altLang="ja-JP" dirty="0" smtClean="0">
                          <a:solidFill>
                            <a:srgbClr val="000000"/>
                          </a:solidFill>
                        </a:rPr>
                        <a:t>Player 3’s Choice</a:t>
                      </a:r>
                      <a:endParaRPr kumimoji="1" lang="ja-JP" alt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bl>
          </a:graphicData>
        </a:graphic>
      </p:graphicFrame>
      <p:sp>
        <p:nvSpPr>
          <p:cNvPr id="22" name="減算記号 21"/>
          <p:cNvSpPr/>
          <p:nvPr/>
        </p:nvSpPr>
        <p:spPr>
          <a:xfrm>
            <a:off x="728097" y="1104900"/>
            <a:ext cx="7750367" cy="292977"/>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87867" y="6211669"/>
            <a:ext cx="6382539" cy="646331"/>
          </a:xfrm>
          <a:prstGeom prst="rect">
            <a:avLst/>
          </a:prstGeom>
          <a:noFill/>
        </p:spPr>
        <p:txBody>
          <a:bodyPr wrap="none" rtlCol="0">
            <a:spAutoFit/>
          </a:bodyPr>
          <a:lstStyle/>
          <a:p>
            <a:r>
              <a:rPr lang="en-AU" altLang="ja-JP" dirty="0"/>
              <a:t>Not observed in their experiment : denial of the </a:t>
            </a:r>
            <a:r>
              <a:rPr lang="en-AU" altLang="ja-JP" dirty="0" err="1"/>
              <a:t>Knobe</a:t>
            </a:r>
            <a:r>
              <a:rPr lang="en-AU" altLang="ja-JP" dirty="0"/>
              <a:t> Effect</a:t>
            </a:r>
            <a:r>
              <a:rPr lang="zh-CN" altLang="en-US" dirty="0"/>
              <a:t>。</a:t>
            </a:r>
            <a:endParaRPr lang="ja-JP" altLang="en-US" dirty="0"/>
          </a:p>
          <a:p>
            <a:endParaRPr kumimoji="1" lang="ja-JP" altLang="en-US" dirty="0"/>
          </a:p>
        </p:txBody>
      </p:sp>
    </p:spTree>
    <p:extLst>
      <p:ext uri="{BB962C8B-B14F-4D97-AF65-F5344CB8AC3E}">
        <p14:creationId xmlns:p14="http://schemas.microsoft.com/office/powerpoint/2010/main" val="2605942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105804" cy="1450996"/>
          </a:xfrm>
        </p:spPr>
        <p:txBody>
          <a:bodyPr>
            <a:normAutofit/>
          </a:bodyPr>
          <a:lstStyle/>
          <a:p>
            <a:r>
              <a:rPr lang="en-US" altLang="ja-JP" dirty="0" smtClean="0"/>
              <a:t>Our experiment</a:t>
            </a:r>
            <a:endParaRPr kumimoji="1" lang="ja-JP" altLang="en-US" dirty="0"/>
          </a:p>
        </p:txBody>
      </p:sp>
      <p:sp>
        <p:nvSpPr>
          <p:cNvPr id="3" name="コンテンツ プレースホルダー 2"/>
          <p:cNvSpPr>
            <a:spLocks noGrp="1"/>
          </p:cNvSpPr>
          <p:nvPr>
            <p:ph idx="1"/>
          </p:nvPr>
        </p:nvSpPr>
        <p:spPr>
          <a:xfrm>
            <a:off x="428596" y="2074332"/>
            <a:ext cx="8229600" cy="4402667"/>
          </a:xfrm>
        </p:spPr>
        <p:txBody>
          <a:bodyPr>
            <a:normAutofit/>
          </a:bodyPr>
          <a:lstStyle/>
          <a:p>
            <a:pPr marL="0" indent="0">
              <a:buNone/>
            </a:pPr>
            <a:r>
              <a:rPr lang="en-AU" altLang="ja-JP" dirty="0" smtClean="0"/>
              <a:t>Introduction of the Keynesian beauty contest </a:t>
            </a:r>
          </a:p>
          <a:p>
            <a:pPr marL="0" indent="0">
              <a:buNone/>
            </a:pPr>
            <a:endParaRPr lang="en-AU" altLang="ja-JP" dirty="0" smtClean="0">
              <a:solidFill>
                <a:srgbClr val="FF0000"/>
              </a:solidFill>
            </a:endParaRPr>
          </a:p>
          <a:p>
            <a:pPr marL="0" indent="0">
              <a:buNone/>
            </a:pPr>
            <a:r>
              <a:rPr lang="en-AU" altLang="ja-JP" dirty="0" smtClean="0">
                <a:solidFill>
                  <a:srgbClr val="FF0000"/>
                </a:solidFill>
              </a:rPr>
              <a:t>Opinion questions</a:t>
            </a:r>
            <a:r>
              <a:rPr lang="en-AU" altLang="ja-JP" dirty="0" smtClean="0"/>
              <a:t>: What do you want to do (as a fair non-interested third party)?</a:t>
            </a:r>
          </a:p>
          <a:p>
            <a:pPr marL="0" indent="0">
              <a:buNone/>
            </a:pPr>
            <a:endParaRPr kumimoji="1" lang="en-AU" altLang="ja-JP" dirty="0" smtClean="0"/>
          </a:p>
          <a:p>
            <a:pPr marL="0" indent="0">
              <a:buNone/>
            </a:pPr>
            <a:r>
              <a:rPr kumimoji="1" lang="en-AU" altLang="ja-JP" dirty="0" smtClean="0">
                <a:solidFill>
                  <a:srgbClr val="FF0000"/>
                </a:solidFill>
              </a:rPr>
              <a:t>Guess questions</a:t>
            </a:r>
            <a:r>
              <a:rPr kumimoji="1" lang="en-AU" altLang="ja-JP" dirty="0" smtClean="0"/>
              <a:t>: What do you think will be the median opinion? (Monetary rewards will be shared among those who will have given the median answer.)</a:t>
            </a:r>
            <a:endParaRPr kumimoji="1" lang="en-AU" altLang="ja-JP" dirty="0"/>
          </a:p>
        </p:txBody>
      </p:sp>
    </p:spTree>
    <p:extLst>
      <p:ext uri="{BB962C8B-B14F-4D97-AF65-F5344CB8AC3E}">
        <p14:creationId xmlns:p14="http://schemas.microsoft.com/office/powerpoint/2010/main" val="2438031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カーブ矢印 4"/>
          <p:cNvSpPr/>
          <p:nvPr/>
        </p:nvSpPr>
        <p:spPr>
          <a:xfrm>
            <a:off x="513453" y="5771861"/>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639709" y="6156196"/>
            <a:ext cx="809311" cy="369332"/>
          </a:xfrm>
          <a:prstGeom prst="rect">
            <a:avLst/>
          </a:prstGeom>
          <a:noFill/>
        </p:spPr>
        <p:txBody>
          <a:bodyPr wrap="none" rtlCol="0">
            <a:spAutoFit/>
          </a:bodyPr>
          <a:lstStyle/>
          <a:p>
            <a:r>
              <a:rPr kumimoji="1" lang="en-US" altLang="ja-JP" b="1" dirty="0" smtClean="0">
                <a:solidFill>
                  <a:srgbClr val="0000FF"/>
                </a:solidFill>
              </a:rPr>
              <a:t>-2000</a:t>
            </a:r>
            <a:endParaRPr kumimoji="1" lang="ja-JP" altLang="en-US" b="1" dirty="0">
              <a:solidFill>
                <a:srgbClr val="0000FF"/>
              </a:solidFill>
            </a:endParaRPr>
          </a:p>
        </p:txBody>
      </p:sp>
      <p:sp>
        <p:nvSpPr>
          <p:cNvPr id="7" name="下カーブ矢印 6"/>
          <p:cNvSpPr/>
          <p:nvPr/>
        </p:nvSpPr>
        <p:spPr>
          <a:xfrm>
            <a:off x="453868" y="1602071"/>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521176" y="1275072"/>
            <a:ext cx="868259" cy="369332"/>
          </a:xfrm>
          <a:prstGeom prst="rect">
            <a:avLst/>
          </a:prstGeom>
          <a:noFill/>
        </p:spPr>
        <p:txBody>
          <a:bodyPr wrap="none" rtlCol="0">
            <a:spAutoFit/>
          </a:bodyPr>
          <a:lstStyle/>
          <a:p>
            <a:r>
              <a:rPr kumimoji="1" lang="en-US" altLang="ja-JP" b="1" dirty="0" smtClean="0">
                <a:solidFill>
                  <a:srgbClr val="FF0000"/>
                </a:solidFill>
              </a:rPr>
              <a:t>+1000</a:t>
            </a:r>
            <a:endParaRPr kumimoji="1" lang="ja-JP" altLang="en-US" b="1" dirty="0">
              <a:solidFill>
                <a:srgbClr val="FF0000"/>
              </a:solidFill>
            </a:endParaRPr>
          </a:p>
        </p:txBody>
      </p:sp>
      <p:sp>
        <p:nvSpPr>
          <p:cNvPr id="9" name="上カーブ矢印 8"/>
          <p:cNvSpPr/>
          <p:nvPr/>
        </p:nvSpPr>
        <p:spPr>
          <a:xfrm>
            <a:off x="2251874" y="5771861"/>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2378130" y="6156196"/>
            <a:ext cx="809311" cy="369332"/>
          </a:xfrm>
          <a:prstGeom prst="rect">
            <a:avLst/>
          </a:prstGeom>
          <a:noFill/>
        </p:spPr>
        <p:txBody>
          <a:bodyPr wrap="none" rtlCol="0">
            <a:spAutoFit/>
          </a:bodyPr>
          <a:lstStyle/>
          <a:p>
            <a:r>
              <a:rPr kumimoji="1" lang="en-US" altLang="ja-JP" b="1" dirty="0" smtClean="0">
                <a:solidFill>
                  <a:srgbClr val="0000FF"/>
                </a:solidFill>
              </a:rPr>
              <a:t>-1000</a:t>
            </a:r>
            <a:endParaRPr kumimoji="1" lang="ja-JP" altLang="en-US" b="1" dirty="0">
              <a:solidFill>
                <a:srgbClr val="0000FF"/>
              </a:solidFill>
            </a:endParaRPr>
          </a:p>
        </p:txBody>
      </p:sp>
      <p:sp>
        <p:nvSpPr>
          <p:cNvPr id="11" name="下カーブ矢印 10"/>
          <p:cNvSpPr/>
          <p:nvPr/>
        </p:nvSpPr>
        <p:spPr>
          <a:xfrm>
            <a:off x="2192289" y="1602071"/>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259597" y="1275072"/>
            <a:ext cx="868259" cy="369332"/>
          </a:xfrm>
          <a:prstGeom prst="rect">
            <a:avLst/>
          </a:prstGeom>
          <a:noFill/>
        </p:spPr>
        <p:txBody>
          <a:bodyPr wrap="none" rtlCol="0">
            <a:spAutoFit/>
          </a:bodyPr>
          <a:lstStyle/>
          <a:p>
            <a:r>
              <a:rPr kumimoji="1" lang="en-US" altLang="ja-JP" b="1" dirty="0" smtClean="0">
                <a:solidFill>
                  <a:srgbClr val="FF0000"/>
                </a:solidFill>
              </a:rPr>
              <a:t>+1000</a:t>
            </a:r>
            <a:endParaRPr kumimoji="1" lang="ja-JP" altLang="en-US" b="1" dirty="0">
              <a:solidFill>
                <a:srgbClr val="FF0000"/>
              </a:solidFill>
            </a:endParaRPr>
          </a:p>
        </p:txBody>
      </p:sp>
      <p:sp>
        <p:nvSpPr>
          <p:cNvPr id="13" name="上カーブ矢印 12"/>
          <p:cNvSpPr/>
          <p:nvPr/>
        </p:nvSpPr>
        <p:spPr>
          <a:xfrm>
            <a:off x="4009636" y="5771861"/>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4296584" y="6156196"/>
            <a:ext cx="321385" cy="369332"/>
          </a:xfrm>
          <a:prstGeom prst="rect">
            <a:avLst/>
          </a:prstGeom>
          <a:noFill/>
        </p:spPr>
        <p:txBody>
          <a:bodyPr wrap="none" rtlCol="0">
            <a:spAutoFit/>
          </a:bodyPr>
          <a:lstStyle/>
          <a:p>
            <a:r>
              <a:rPr kumimoji="1" lang="en-US" altLang="ja-JP" b="1" dirty="0" smtClean="0">
                <a:solidFill>
                  <a:srgbClr val="0000FF"/>
                </a:solidFill>
              </a:rPr>
              <a:t>0</a:t>
            </a:r>
            <a:endParaRPr kumimoji="1" lang="ja-JP" altLang="en-US" b="1" dirty="0">
              <a:solidFill>
                <a:srgbClr val="0000FF"/>
              </a:solidFill>
            </a:endParaRPr>
          </a:p>
        </p:txBody>
      </p:sp>
      <p:sp>
        <p:nvSpPr>
          <p:cNvPr id="15" name="下カーブ矢印 14"/>
          <p:cNvSpPr/>
          <p:nvPr/>
        </p:nvSpPr>
        <p:spPr>
          <a:xfrm>
            <a:off x="3950051" y="1602071"/>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4017359" y="1275072"/>
            <a:ext cx="868259" cy="369332"/>
          </a:xfrm>
          <a:prstGeom prst="rect">
            <a:avLst/>
          </a:prstGeom>
          <a:noFill/>
        </p:spPr>
        <p:txBody>
          <a:bodyPr wrap="none" rtlCol="0">
            <a:spAutoFit/>
          </a:bodyPr>
          <a:lstStyle/>
          <a:p>
            <a:r>
              <a:rPr kumimoji="1" lang="en-US" altLang="ja-JP" b="1" dirty="0" smtClean="0">
                <a:solidFill>
                  <a:srgbClr val="FF0000"/>
                </a:solidFill>
              </a:rPr>
              <a:t>+1000</a:t>
            </a:r>
            <a:endParaRPr kumimoji="1" lang="ja-JP" altLang="en-US" b="1" dirty="0">
              <a:solidFill>
                <a:srgbClr val="FF0000"/>
              </a:solidFill>
            </a:endParaRPr>
          </a:p>
        </p:txBody>
      </p:sp>
      <p:sp>
        <p:nvSpPr>
          <p:cNvPr id="17" name="上カーブ矢印 16"/>
          <p:cNvSpPr/>
          <p:nvPr/>
        </p:nvSpPr>
        <p:spPr>
          <a:xfrm>
            <a:off x="5751363" y="5771861"/>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5877619" y="6156196"/>
            <a:ext cx="868259" cy="369332"/>
          </a:xfrm>
          <a:prstGeom prst="rect">
            <a:avLst/>
          </a:prstGeom>
          <a:noFill/>
        </p:spPr>
        <p:txBody>
          <a:bodyPr wrap="none" rtlCol="0">
            <a:spAutoFit/>
          </a:bodyPr>
          <a:lstStyle/>
          <a:p>
            <a:r>
              <a:rPr lang="en-US" altLang="ja-JP" b="1" dirty="0" smtClean="0">
                <a:solidFill>
                  <a:srgbClr val="0000FF"/>
                </a:solidFill>
              </a:rPr>
              <a:t>+1</a:t>
            </a:r>
            <a:r>
              <a:rPr kumimoji="1" lang="en-US" altLang="ja-JP" b="1" dirty="0" smtClean="0">
                <a:solidFill>
                  <a:srgbClr val="0000FF"/>
                </a:solidFill>
              </a:rPr>
              <a:t>000</a:t>
            </a:r>
            <a:endParaRPr kumimoji="1" lang="ja-JP" altLang="en-US" b="1" dirty="0">
              <a:solidFill>
                <a:srgbClr val="0000FF"/>
              </a:solidFill>
            </a:endParaRPr>
          </a:p>
        </p:txBody>
      </p:sp>
      <p:sp>
        <p:nvSpPr>
          <p:cNvPr id="19" name="下カーブ矢印 18"/>
          <p:cNvSpPr/>
          <p:nvPr/>
        </p:nvSpPr>
        <p:spPr>
          <a:xfrm>
            <a:off x="5691778" y="1602071"/>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759086" y="1275072"/>
            <a:ext cx="868259" cy="369332"/>
          </a:xfrm>
          <a:prstGeom prst="rect">
            <a:avLst/>
          </a:prstGeom>
          <a:noFill/>
        </p:spPr>
        <p:txBody>
          <a:bodyPr wrap="none" rtlCol="0">
            <a:spAutoFit/>
          </a:bodyPr>
          <a:lstStyle/>
          <a:p>
            <a:r>
              <a:rPr kumimoji="1" lang="en-US" altLang="ja-JP" b="1" dirty="0" smtClean="0">
                <a:solidFill>
                  <a:srgbClr val="FF0000"/>
                </a:solidFill>
              </a:rPr>
              <a:t>+1000</a:t>
            </a:r>
            <a:endParaRPr kumimoji="1" lang="ja-JP" altLang="en-US" b="1" dirty="0">
              <a:solidFill>
                <a:srgbClr val="FF0000"/>
              </a:solidFill>
            </a:endParaRPr>
          </a:p>
        </p:txBody>
      </p:sp>
      <p:sp>
        <p:nvSpPr>
          <p:cNvPr id="21" name="上カーブ矢印 20"/>
          <p:cNvSpPr/>
          <p:nvPr/>
        </p:nvSpPr>
        <p:spPr>
          <a:xfrm>
            <a:off x="7579312" y="5771861"/>
            <a:ext cx="1054100" cy="419100"/>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7705568" y="6156196"/>
            <a:ext cx="868259" cy="369332"/>
          </a:xfrm>
          <a:prstGeom prst="rect">
            <a:avLst/>
          </a:prstGeom>
          <a:noFill/>
        </p:spPr>
        <p:txBody>
          <a:bodyPr wrap="none" rtlCol="0">
            <a:spAutoFit/>
          </a:bodyPr>
          <a:lstStyle/>
          <a:p>
            <a:r>
              <a:rPr lang="en-US" altLang="ja-JP" b="1" dirty="0">
                <a:solidFill>
                  <a:srgbClr val="0000FF"/>
                </a:solidFill>
              </a:rPr>
              <a:t>+</a:t>
            </a:r>
            <a:r>
              <a:rPr kumimoji="1" lang="en-US" altLang="ja-JP" b="1" dirty="0" smtClean="0">
                <a:solidFill>
                  <a:srgbClr val="0000FF"/>
                </a:solidFill>
              </a:rPr>
              <a:t>2000</a:t>
            </a:r>
            <a:endParaRPr kumimoji="1" lang="ja-JP" altLang="en-US" b="1" dirty="0">
              <a:solidFill>
                <a:srgbClr val="0000FF"/>
              </a:solidFill>
            </a:endParaRPr>
          </a:p>
        </p:txBody>
      </p:sp>
      <p:sp>
        <p:nvSpPr>
          <p:cNvPr id="23" name="下カーブ矢印 22"/>
          <p:cNvSpPr/>
          <p:nvPr/>
        </p:nvSpPr>
        <p:spPr>
          <a:xfrm>
            <a:off x="7519727" y="1602071"/>
            <a:ext cx="1054100" cy="431800"/>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7587035" y="1275072"/>
            <a:ext cx="868259" cy="369332"/>
          </a:xfrm>
          <a:prstGeom prst="rect">
            <a:avLst/>
          </a:prstGeom>
          <a:noFill/>
        </p:spPr>
        <p:txBody>
          <a:bodyPr wrap="none" rtlCol="0">
            <a:spAutoFit/>
          </a:bodyPr>
          <a:lstStyle/>
          <a:p>
            <a:r>
              <a:rPr kumimoji="1" lang="en-US" altLang="ja-JP" b="1" dirty="0" smtClean="0">
                <a:solidFill>
                  <a:srgbClr val="FF0000"/>
                </a:solidFill>
              </a:rPr>
              <a:t>+1000</a:t>
            </a:r>
            <a:endParaRPr kumimoji="1" lang="ja-JP" altLang="en-US" b="1" dirty="0">
              <a:solidFill>
                <a:srgbClr val="FF0000"/>
              </a:solidFill>
            </a:endParaRPr>
          </a:p>
        </p:txBody>
      </p:sp>
      <p:pic>
        <p:nvPicPr>
          <p:cNvPr id="26" name="図 25"/>
          <p:cNvPicPr>
            <a:picLocks noChangeAspect="1"/>
          </p:cNvPicPr>
          <p:nvPr/>
        </p:nvPicPr>
        <p:blipFill>
          <a:blip r:embed="rId3"/>
          <a:stretch>
            <a:fillRect/>
          </a:stretch>
        </p:blipFill>
        <p:spPr>
          <a:xfrm>
            <a:off x="209079" y="2082800"/>
            <a:ext cx="8649869" cy="3598931"/>
          </a:xfrm>
          <a:prstGeom prst="rect">
            <a:avLst/>
          </a:prstGeom>
        </p:spPr>
      </p:pic>
      <p:sp>
        <p:nvSpPr>
          <p:cNvPr id="2" name="テキスト ボックス 1"/>
          <p:cNvSpPr txBox="1"/>
          <p:nvPr/>
        </p:nvSpPr>
        <p:spPr>
          <a:xfrm>
            <a:off x="1662272" y="572596"/>
            <a:ext cx="5911394" cy="707886"/>
          </a:xfrm>
          <a:prstGeom prst="rect">
            <a:avLst/>
          </a:prstGeom>
          <a:noFill/>
        </p:spPr>
        <p:txBody>
          <a:bodyPr wrap="none" rtlCol="0">
            <a:spAutoFit/>
          </a:bodyPr>
          <a:lstStyle/>
          <a:p>
            <a:r>
              <a:rPr kumimoji="0" lang="en-AU" altLang="ja-JP" sz="4000" dirty="0">
                <a:solidFill>
                  <a:srgbClr val="000000"/>
                </a:solidFill>
                <a:latin typeface="Calibri" charset="0"/>
                <a:ea typeface="MS PGothic" charset="0"/>
                <a:cs typeface="MS PGothic" charset="0"/>
              </a:rPr>
              <a:t>Scenarios (Our experiment)</a:t>
            </a:r>
            <a:endParaRPr kumimoji="1" lang="ja-JP" altLang="en-US" sz="4000" dirty="0"/>
          </a:p>
        </p:txBody>
      </p:sp>
    </p:spTree>
    <p:extLst>
      <p:ext uri="{BB962C8B-B14F-4D97-AF65-F5344CB8AC3E}">
        <p14:creationId xmlns:p14="http://schemas.microsoft.com/office/powerpoint/2010/main" val="4008245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37" y="406823"/>
            <a:ext cx="8923867" cy="1584959"/>
          </a:xfrm>
        </p:spPr>
        <p:txBody>
          <a:bodyPr>
            <a:noAutofit/>
          </a:bodyPr>
          <a:lstStyle/>
          <a:p>
            <a:pPr>
              <a:lnSpc>
                <a:spcPts val="2840"/>
              </a:lnSpc>
            </a:pPr>
            <a:r>
              <a:rPr lang="en-US" altLang="ja-JP" sz="3200" dirty="0"/>
              <a:t>Results of Our Experiment</a:t>
            </a:r>
            <a:br>
              <a:rPr lang="en-US" altLang="ja-JP" sz="3200" dirty="0"/>
            </a:br>
            <a:r>
              <a:rPr lang="en-US" altLang="ja-JP" sz="3200" dirty="0" smtClean="0">
                <a:solidFill>
                  <a:srgbClr val="008000"/>
                </a:solidFill>
              </a:rPr>
              <a:t>Player 3’s Answers </a:t>
            </a:r>
            <a:r>
              <a:rPr lang="en-US" altLang="ja-JP" sz="3200" dirty="0">
                <a:solidFill>
                  <a:srgbClr val="008000"/>
                </a:solidFill>
              </a:rPr>
              <a:t>to </a:t>
            </a:r>
            <a:r>
              <a:rPr lang="en-US" altLang="ja-JP" sz="3200" dirty="0" smtClean="0">
                <a:solidFill>
                  <a:srgbClr val="008000"/>
                </a:solidFill>
              </a:rPr>
              <a:t>Guess                    Questions</a:t>
            </a:r>
            <a:r>
              <a:rPr lang="en-US" altLang="ja-JP" sz="3200" dirty="0">
                <a:solidFill>
                  <a:srgbClr val="008000"/>
                </a:solidFill>
              </a:rPr>
              <a:t/>
            </a:r>
            <a:br>
              <a:rPr lang="en-US" altLang="ja-JP" sz="3200" dirty="0">
                <a:solidFill>
                  <a:srgbClr val="008000"/>
                </a:solidFill>
              </a:rPr>
            </a:br>
            <a:r>
              <a:rPr lang="en-US" altLang="ja-JP" sz="3200" dirty="0" smtClean="0"/>
              <a:t>Redistribution of unequally distributed income </a:t>
            </a:r>
            <a:endParaRPr kumimoji="1" lang="ja-JP" altLang="en-US" sz="32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883238"/>
              </p:ext>
            </p:extLst>
          </p:nvPr>
        </p:nvGraphicFramePr>
        <p:xfrm>
          <a:off x="1619023" y="3695938"/>
          <a:ext cx="1074208" cy="1055564"/>
        </p:xfrm>
        <a:graphic>
          <a:graphicData uri="http://schemas.openxmlformats.org/drawingml/2006/table">
            <a:tbl>
              <a:tblPr firstRow="1" bandRow="1">
                <a:tableStyleId>{69C7853C-536D-4A76-A0AE-DD22124D55A5}</a:tableStyleId>
              </a:tblPr>
              <a:tblGrid>
                <a:gridCol w="1074208"/>
              </a:tblGrid>
              <a:tr h="527782">
                <a:tc>
                  <a:txBody>
                    <a:bodyPr/>
                    <a:lstStyle/>
                    <a:p>
                      <a:pPr algn="ctr"/>
                      <a:r>
                        <a:rPr kumimoji="1" lang="en-US" altLang="ja-JP" sz="2400" b="0" dirty="0" smtClean="0">
                          <a:solidFill>
                            <a:schemeClr val="tx1"/>
                          </a:solidFill>
                        </a:rPr>
                        <a:t>6000</a:t>
                      </a:r>
                      <a:endParaRPr kumimoji="1" lang="ja-JP" altLang="en-US" sz="2400" b="0" dirty="0">
                        <a:solidFill>
                          <a:schemeClr val="tx1"/>
                        </a:solidFill>
                      </a:endParaRPr>
                    </a:p>
                  </a:txBody>
                  <a:tcPr>
                    <a:solidFill>
                      <a:srgbClr val="00FF00"/>
                    </a:solidFill>
                  </a:tcPr>
                </a:tc>
              </a:tr>
              <a:tr h="527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rPr>
                        <a:t>3000</a:t>
                      </a:r>
                      <a:endParaRPr kumimoji="1" lang="ja-JP" altLang="en-US" sz="2400" b="0" dirty="0" smtClean="0">
                        <a:solidFill>
                          <a:schemeClr val="tx1"/>
                        </a:solidFill>
                      </a:endParaRPr>
                    </a:p>
                  </a:txBody>
                  <a:tcPr>
                    <a:solidFill>
                      <a:srgbClr val="FF0000"/>
                    </a:solidFill>
                  </a:tcPr>
                </a:tc>
              </a:tr>
            </a:tbl>
          </a:graphicData>
        </a:graphic>
      </p:graphicFrame>
      <p:sp>
        <p:nvSpPr>
          <p:cNvPr id="8" name="右矢印 7"/>
          <p:cNvSpPr/>
          <p:nvPr/>
        </p:nvSpPr>
        <p:spPr>
          <a:xfrm flipV="1">
            <a:off x="3056939" y="4161616"/>
            <a:ext cx="903830" cy="14096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23" name="表 22"/>
          <p:cNvGraphicFramePr>
            <a:graphicFrameLocks noGrp="1"/>
          </p:cNvGraphicFramePr>
          <p:nvPr>
            <p:extLst>
              <p:ext uri="{D42A27DB-BD31-4B8C-83A1-F6EECF244321}">
                <p14:modId xmlns:p14="http://schemas.microsoft.com/office/powerpoint/2010/main" val="314349675"/>
              </p:ext>
            </p:extLst>
          </p:nvPr>
        </p:nvGraphicFramePr>
        <p:xfrm>
          <a:off x="4233064" y="2493197"/>
          <a:ext cx="1430891" cy="914400"/>
        </p:xfrm>
        <a:graphic>
          <a:graphicData uri="http://schemas.openxmlformats.org/drawingml/2006/table">
            <a:tbl>
              <a:tblPr firstRow="1" bandRow="1">
                <a:tableStyleId>{3C2FFA5D-87B4-456A-9821-1D502468CF0F}</a:tableStyleId>
              </a:tblPr>
              <a:tblGrid>
                <a:gridCol w="1430891"/>
              </a:tblGrid>
              <a:tr h="448226">
                <a:tc>
                  <a:txBody>
                    <a:bodyPr/>
                    <a:lstStyle/>
                    <a:p>
                      <a:pPr algn="ctr"/>
                      <a:r>
                        <a:rPr kumimoji="1" lang="en-US" altLang="ja-JP" sz="2400" b="0" dirty="0" smtClean="0">
                          <a:solidFill>
                            <a:srgbClr val="000000"/>
                          </a:solidFill>
                        </a:rPr>
                        <a:t>4500 + α</a:t>
                      </a:r>
                      <a:endParaRPr kumimoji="1" lang="ja-JP" altLang="en-US" sz="2400" b="0" dirty="0">
                        <a:solidFill>
                          <a:srgbClr val="000000"/>
                        </a:solidFill>
                      </a:endParaRPr>
                    </a:p>
                  </a:txBody>
                  <a:tcPr>
                    <a:solidFill>
                      <a:srgbClr val="00FF00"/>
                    </a:solidFill>
                  </a:tcPr>
                </a:tc>
              </a:tr>
              <a:tr h="448226">
                <a:tc>
                  <a:txBody>
                    <a:bodyPr/>
                    <a:lstStyle/>
                    <a:p>
                      <a:pPr algn="ctr"/>
                      <a:r>
                        <a:rPr kumimoji="1" lang="en-US" altLang="ja-JP" sz="2400" b="0" dirty="0" smtClean="0">
                          <a:solidFill>
                            <a:srgbClr val="000000"/>
                          </a:solidFill>
                        </a:rPr>
                        <a:t>4500 - α</a:t>
                      </a:r>
                      <a:endParaRPr kumimoji="1" lang="ja-JP" altLang="en-US" sz="2400" b="0" dirty="0">
                        <a:solidFill>
                          <a:srgbClr val="000000"/>
                        </a:solidFill>
                      </a:endParaRPr>
                    </a:p>
                  </a:txBody>
                  <a:tcPr>
                    <a:solidFill>
                      <a:srgbClr val="FF0000"/>
                    </a:solidFill>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126497385"/>
              </p:ext>
            </p:extLst>
          </p:nvPr>
        </p:nvGraphicFramePr>
        <p:xfrm>
          <a:off x="4211900" y="5064947"/>
          <a:ext cx="1452055" cy="914400"/>
        </p:xfrm>
        <a:graphic>
          <a:graphicData uri="http://schemas.openxmlformats.org/drawingml/2006/table">
            <a:tbl>
              <a:tblPr firstRow="1" bandRow="1">
                <a:tableStyleId>{775DCB02-9BB8-47FD-8907-85C794F793BA}</a:tableStyleId>
              </a:tblPr>
              <a:tblGrid>
                <a:gridCol w="1452055"/>
              </a:tblGrid>
              <a:tr h="437782">
                <a:tc>
                  <a:txBody>
                    <a:bodyPr/>
                    <a:lstStyle/>
                    <a:p>
                      <a:pPr algn="ctr"/>
                      <a:r>
                        <a:rPr kumimoji="1" lang="en-US" altLang="ja-JP" sz="2400" b="0" dirty="0" smtClean="0">
                          <a:solidFill>
                            <a:srgbClr val="000000"/>
                          </a:solidFill>
                        </a:rPr>
                        <a:t>4500 - β</a:t>
                      </a:r>
                      <a:endParaRPr kumimoji="1" lang="ja-JP" altLang="en-US" sz="2400" b="0" dirty="0">
                        <a:solidFill>
                          <a:srgbClr val="000000"/>
                        </a:solidFill>
                      </a:endParaRPr>
                    </a:p>
                  </a:txBody>
                  <a:tcPr>
                    <a:solidFill>
                      <a:srgbClr val="FF0000"/>
                    </a:solidFill>
                  </a:tcPr>
                </a:tc>
              </a:tr>
              <a:tr h="437782">
                <a:tc>
                  <a:txBody>
                    <a:bodyPr/>
                    <a:lstStyle/>
                    <a:p>
                      <a:pPr algn="ctr"/>
                      <a:r>
                        <a:rPr kumimoji="1" lang="en-US" altLang="ja-JP" sz="2400" b="0" dirty="0" smtClean="0">
                          <a:solidFill>
                            <a:srgbClr val="000000"/>
                          </a:solidFill>
                        </a:rPr>
                        <a:t>4500 + β</a:t>
                      </a:r>
                      <a:endParaRPr kumimoji="1" lang="ja-JP" altLang="en-US" sz="2400" b="0" dirty="0">
                        <a:solidFill>
                          <a:srgbClr val="000000"/>
                        </a:solidFill>
                      </a:endParaRPr>
                    </a:p>
                  </a:txBody>
                  <a:tcPr>
                    <a:solidFill>
                      <a:srgbClr val="00FF00"/>
                    </a:solidFill>
                  </a:tcPr>
                </a:tc>
              </a:tr>
            </a:tbl>
          </a:graphicData>
        </a:graphic>
      </p:graphicFrame>
      <p:sp>
        <p:nvSpPr>
          <p:cNvPr id="26" name="右矢印 25"/>
          <p:cNvSpPr/>
          <p:nvPr/>
        </p:nvSpPr>
        <p:spPr>
          <a:xfrm rot="19443069" flipV="1">
            <a:off x="2968759" y="3192693"/>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2770813" flipV="1">
            <a:off x="2912986" y="5120507"/>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802209" y="3161139"/>
            <a:ext cx="184666" cy="369332"/>
          </a:xfrm>
          <a:prstGeom prst="rect">
            <a:avLst/>
          </a:prstGeom>
          <a:noFill/>
        </p:spPr>
        <p:txBody>
          <a:bodyPr wrap="none" rtlCol="0">
            <a:spAutoFit/>
          </a:bodyPr>
          <a:lstStyle/>
          <a:p>
            <a:endParaRPr kumimoji="1" lang="ja-JP" altLang="en-US" dirty="0"/>
          </a:p>
        </p:txBody>
      </p:sp>
      <p:sp>
        <p:nvSpPr>
          <p:cNvPr id="46" name="テキスト ボックス 45"/>
          <p:cNvSpPr txBox="1"/>
          <p:nvPr/>
        </p:nvSpPr>
        <p:spPr>
          <a:xfrm>
            <a:off x="2777785" y="2369525"/>
            <a:ext cx="1032855" cy="461665"/>
          </a:xfrm>
          <a:prstGeom prst="rect">
            <a:avLst/>
          </a:prstGeom>
          <a:noFill/>
        </p:spPr>
        <p:txBody>
          <a:bodyPr wrap="none" rtlCol="0">
            <a:spAutoFit/>
          </a:bodyPr>
          <a:lstStyle/>
          <a:p>
            <a:r>
              <a:rPr kumimoji="1" lang="en-US" altLang="ja-JP" sz="2400" dirty="0" smtClean="0">
                <a:solidFill>
                  <a:srgbClr val="008000"/>
                </a:solidFill>
              </a:rPr>
              <a:t>55.5%</a:t>
            </a:r>
          </a:p>
        </p:txBody>
      </p:sp>
      <p:sp>
        <p:nvSpPr>
          <p:cNvPr id="47" name="テキスト ボックス 46"/>
          <p:cNvSpPr txBox="1"/>
          <p:nvPr/>
        </p:nvSpPr>
        <p:spPr>
          <a:xfrm>
            <a:off x="3052119" y="3385186"/>
            <a:ext cx="1032855" cy="461665"/>
          </a:xfrm>
          <a:prstGeom prst="rect">
            <a:avLst/>
          </a:prstGeom>
          <a:noFill/>
        </p:spPr>
        <p:txBody>
          <a:bodyPr wrap="none" rtlCol="0">
            <a:spAutoFit/>
          </a:bodyPr>
          <a:lstStyle/>
          <a:p>
            <a:r>
              <a:rPr lang="en-US" altLang="ja-JP" sz="2400" dirty="0" smtClean="0">
                <a:solidFill>
                  <a:srgbClr val="008000"/>
                </a:solidFill>
              </a:rPr>
              <a:t>33.8</a:t>
            </a:r>
            <a:r>
              <a:rPr kumimoji="1" lang="en-US" altLang="ja-JP" sz="2400" dirty="0" smtClean="0">
                <a:solidFill>
                  <a:srgbClr val="008000"/>
                </a:solidFill>
              </a:rPr>
              <a:t>%</a:t>
            </a:r>
          </a:p>
        </p:txBody>
      </p:sp>
      <p:sp>
        <p:nvSpPr>
          <p:cNvPr id="48" name="テキスト ボックス 47"/>
          <p:cNvSpPr txBox="1"/>
          <p:nvPr/>
        </p:nvSpPr>
        <p:spPr>
          <a:xfrm>
            <a:off x="2777785" y="5256094"/>
            <a:ext cx="1032855" cy="461665"/>
          </a:xfrm>
          <a:prstGeom prst="rect">
            <a:avLst/>
          </a:prstGeom>
          <a:noFill/>
        </p:spPr>
        <p:txBody>
          <a:bodyPr wrap="none" rtlCol="0">
            <a:spAutoFit/>
          </a:bodyPr>
          <a:lstStyle/>
          <a:p>
            <a:r>
              <a:rPr lang="en-US" altLang="ja-JP" sz="2400" dirty="0" smtClean="0">
                <a:solidFill>
                  <a:srgbClr val="008000"/>
                </a:solidFill>
              </a:rPr>
              <a:t>10.7</a:t>
            </a:r>
            <a:r>
              <a:rPr kumimoji="1" lang="en-US" altLang="ja-JP" sz="2400" dirty="0" smtClean="0">
                <a:solidFill>
                  <a:srgbClr val="008000"/>
                </a:solidFill>
              </a:rPr>
              <a:t>%</a:t>
            </a:r>
          </a:p>
        </p:txBody>
      </p:sp>
      <p:graphicFrame>
        <p:nvGraphicFramePr>
          <p:cNvPr id="39" name="コンテンツ プレースホルダー 5"/>
          <p:cNvGraphicFramePr>
            <a:graphicFrameLocks/>
          </p:cNvGraphicFramePr>
          <p:nvPr>
            <p:extLst>
              <p:ext uri="{D42A27DB-BD31-4B8C-83A1-F6EECF244321}">
                <p14:modId xmlns:p14="http://schemas.microsoft.com/office/powerpoint/2010/main" val="2386319061"/>
              </p:ext>
            </p:extLst>
          </p:nvPr>
        </p:nvGraphicFramePr>
        <p:xfrm>
          <a:off x="4233064" y="3703456"/>
          <a:ext cx="1430891" cy="1055564"/>
        </p:xfrm>
        <a:graphic>
          <a:graphicData uri="http://schemas.openxmlformats.org/drawingml/2006/table">
            <a:tbl>
              <a:tblPr firstRow="1" bandRow="1">
                <a:tableStyleId>{69C7853C-536D-4A76-A0AE-DD22124D55A5}</a:tableStyleId>
              </a:tblPr>
              <a:tblGrid>
                <a:gridCol w="1430891"/>
              </a:tblGrid>
              <a:tr h="527782">
                <a:tc>
                  <a:txBody>
                    <a:bodyPr/>
                    <a:lstStyle/>
                    <a:p>
                      <a:pPr algn="ctr"/>
                      <a:r>
                        <a:rPr kumimoji="1" lang="en-US" altLang="ja-JP" sz="2400" b="0" dirty="0" smtClean="0">
                          <a:solidFill>
                            <a:schemeClr val="tx1"/>
                          </a:solidFill>
                        </a:rPr>
                        <a:t>4500</a:t>
                      </a:r>
                      <a:endParaRPr kumimoji="1" lang="ja-JP" altLang="en-US" sz="2400" b="0" dirty="0">
                        <a:solidFill>
                          <a:schemeClr val="tx1"/>
                        </a:solidFill>
                      </a:endParaRPr>
                    </a:p>
                  </a:txBody>
                  <a:tcPr/>
                </a:tc>
              </a:tr>
              <a:tr h="527782">
                <a:tc>
                  <a:txBody>
                    <a:bodyPr/>
                    <a:lstStyle/>
                    <a:p>
                      <a:pPr algn="ctr"/>
                      <a:r>
                        <a:rPr kumimoji="1" lang="en-US" altLang="ja-JP" sz="2400" b="0" dirty="0" smtClean="0">
                          <a:solidFill>
                            <a:schemeClr val="tx1"/>
                          </a:solidFill>
                        </a:rPr>
                        <a:t>4500</a:t>
                      </a:r>
                      <a:endParaRPr kumimoji="1" lang="ja-JP" altLang="en-US" sz="2400" b="0" dirty="0">
                        <a:solidFill>
                          <a:schemeClr val="tx1"/>
                        </a:solidFill>
                      </a:endParaRPr>
                    </a:p>
                  </a:txBody>
                  <a:tcPr/>
                </a:tc>
              </a:tr>
            </a:tbl>
          </a:graphicData>
        </a:graphic>
      </p:graphicFrame>
      <p:sp>
        <p:nvSpPr>
          <p:cNvPr id="50" name="テキスト ボックス 49"/>
          <p:cNvSpPr txBox="1"/>
          <p:nvPr/>
        </p:nvSpPr>
        <p:spPr>
          <a:xfrm rot="16200000">
            <a:off x="4796250" y="2614180"/>
            <a:ext cx="488485" cy="707886"/>
          </a:xfrm>
          <a:prstGeom prst="rect">
            <a:avLst/>
          </a:prstGeom>
          <a:noFill/>
        </p:spPr>
        <p:txBody>
          <a:bodyPr wrap="none" rtlCol="0">
            <a:spAutoFit/>
          </a:bodyPr>
          <a:lstStyle/>
          <a:p>
            <a:r>
              <a:rPr kumimoji="1" lang="en-US" altLang="ja-JP" sz="4000" b="1" dirty="0" smtClean="0"/>
              <a:t>&lt;</a:t>
            </a:r>
            <a:endParaRPr kumimoji="1" lang="ja-JP" altLang="en-US" sz="4000" b="1" dirty="0"/>
          </a:p>
        </p:txBody>
      </p:sp>
      <p:sp>
        <p:nvSpPr>
          <p:cNvPr id="51" name="テキスト ボックス 50"/>
          <p:cNvSpPr txBox="1"/>
          <p:nvPr/>
        </p:nvSpPr>
        <p:spPr>
          <a:xfrm rot="5400000">
            <a:off x="4897850" y="5177583"/>
            <a:ext cx="488485" cy="707886"/>
          </a:xfrm>
          <a:prstGeom prst="rect">
            <a:avLst/>
          </a:prstGeom>
          <a:noFill/>
        </p:spPr>
        <p:txBody>
          <a:bodyPr wrap="none" rtlCol="0">
            <a:spAutoFit/>
          </a:bodyPr>
          <a:lstStyle/>
          <a:p>
            <a:r>
              <a:rPr kumimoji="1" lang="en-US" altLang="ja-JP" sz="4000" b="1" dirty="0" smtClean="0"/>
              <a:t>&lt;</a:t>
            </a:r>
            <a:endParaRPr kumimoji="1" lang="ja-JP" altLang="en-US" sz="4000" b="1" dirty="0"/>
          </a:p>
        </p:txBody>
      </p:sp>
      <p:sp>
        <p:nvSpPr>
          <p:cNvPr id="55" name="テキスト ボックス 54"/>
          <p:cNvSpPr txBox="1"/>
          <p:nvPr/>
        </p:nvSpPr>
        <p:spPr>
          <a:xfrm rot="16200000">
            <a:off x="1867706" y="3864568"/>
            <a:ext cx="488485" cy="707886"/>
          </a:xfrm>
          <a:prstGeom prst="rect">
            <a:avLst/>
          </a:prstGeom>
          <a:noFill/>
        </p:spPr>
        <p:txBody>
          <a:bodyPr wrap="none" rtlCol="0">
            <a:spAutoFit/>
          </a:bodyPr>
          <a:lstStyle/>
          <a:p>
            <a:r>
              <a:rPr kumimoji="1" lang="en-US" altLang="ja-JP" sz="4000" b="1" dirty="0" smtClean="0"/>
              <a:t>&lt;</a:t>
            </a:r>
            <a:endParaRPr kumimoji="1" lang="ja-JP" altLang="en-US" sz="4000" b="1" dirty="0"/>
          </a:p>
        </p:txBody>
      </p:sp>
      <p:sp>
        <p:nvSpPr>
          <p:cNvPr id="36" name="テキスト ボックス 35"/>
          <p:cNvSpPr txBox="1"/>
          <p:nvPr/>
        </p:nvSpPr>
        <p:spPr>
          <a:xfrm>
            <a:off x="6060679" y="2554189"/>
            <a:ext cx="2747116" cy="830997"/>
          </a:xfrm>
          <a:prstGeom prst="rect">
            <a:avLst/>
          </a:prstGeom>
          <a:solidFill>
            <a:schemeClr val="bg2">
              <a:lumMod val="75000"/>
            </a:schemeClr>
          </a:solidFill>
        </p:spPr>
        <p:txBody>
          <a:bodyPr wrap="none" rtlCol="0">
            <a:spAutoFit/>
          </a:bodyPr>
          <a:lstStyle/>
          <a:p>
            <a:r>
              <a:rPr lang="en-US" altLang="ja-JP" sz="2400" dirty="0"/>
              <a:t>Player 1’s Income </a:t>
            </a:r>
            <a:r>
              <a:rPr lang="en-US" altLang="ja-JP" sz="2400" dirty="0" smtClean="0"/>
              <a:t>&gt; </a:t>
            </a:r>
          </a:p>
          <a:p>
            <a:r>
              <a:rPr lang="en-US" altLang="ja-JP" sz="2400" dirty="0" smtClean="0"/>
              <a:t>Player </a:t>
            </a:r>
            <a:r>
              <a:rPr lang="en-US" altLang="ja-JP" sz="2400" dirty="0"/>
              <a:t>2’s Income</a:t>
            </a:r>
            <a:endParaRPr lang="ja-JP" altLang="en-US" sz="2400" dirty="0"/>
          </a:p>
        </p:txBody>
      </p:sp>
      <p:sp>
        <p:nvSpPr>
          <p:cNvPr id="38" name="正方形/長方形 37"/>
          <p:cNvSpPr/>
          <p:nvPr/>
        </p:nvSpPr>
        <p:spPr>
          <a:xfrm>
            <a:off x="6060679" y="3696184"/>
            <a:ext cx="2679339" cy="830997"/>
          </a:xfrm>
          <a:prstGeom prst="rect">
            <a:avLst/>
          </a:prstGeom>
          <a:solidFill>
            <a:schemeClr val="bg2">
              <a:lumMod val="75000"/>
            </a:schemeClr>
          </a:solidFill>
        </p:spPr>
        <p:txBody>
          <a:bodyPr wrap="none">
            <a:spAutoFit/>
          </a:bodyPr>
          <a:lstStyle/>
          <a:p>
            <a:r>
              <a:rPr lang="en-US" altLang="ja-JP" sz="2400" dirty="0"/>
              <a:t>Player 1’s </a:t>
            </a:r>
            <a:r>
              <a:rPr lang="en-US" altLang="ja-JP" sz="2400" dirty="0" smtClean="0"/>
              <a:t>Income=</a:t>
            </a:r>
          </a:p>
          <a:p>
            <a:r>
              <a:rPr lang="en-US" altLang="ja-JP" sz="2400" dirty="0" smtClean="0"/>
              <a:t>Player </a:t>
            </a:r>
            <a:r>
              <a:rPr lang="en-US" altLang="ja-JP" sz="2400" dirty="0"/>
              <a:t>2’s Income</a:t>
            </a:r>
            <a:endParaRPr lang="ja-JP" altLang="en-US" sz="2400" dirty="0"/>
          </a:p>
        </p:txBody>
      </p:sp>
      <p:sp>
        <p:nvSpPr>
          <p:cNvPr id="41" name="正方形/長方形 40"/>
          <p:cNvSpPr/>
          <p:nvPr/>
        </p:nvSpPr>
        <p:spPr>
          <a:xfrm>
            <a:off x="6146328" y="5151594"/>
            <a:ext cx="2747116" cy="830997"/>
          </a:xfrm>
          <a:prstGeom prst="rect">
            <a:avLst/>
          </a:prstGeom>
          <a:solidFill>
            <a:schemeClr val="bg2">
              <a:lumMod val="75000"/>
            </a:schemeClr>
          </a:solidFill>
        </p:spPr>
        <p:txBody>
          <a:bodyPr wrap="none">
            <a:spAutoFit/>
          </a:bodyPr>
          <a:lstStyle/>
          <a:p>
            <a:r>
              <a:rPr lang="en-US" altLang="ja-JP" sz="2400" dirty="0"/>
              <a:t>Player 1’s Income </a:t>
            </a:r>
            <a:r>
              <a:rPr lang="en-US" altLang="ja-JP" sz="2400" dirty="0" smtClean="0"/>
              <a:t>&lt;</a:t>
            </a:r>
            <a:endParaRPr lang="en-US" altLang="ja-JP" sz="2400" dirty="0"/>
          </a:p>
          <a:p>
            <a:r>
              <a:rPr lang="en-US" altLang="ja-JP" sz="2400" dirty="0" smtClean="0"/>
              <a:t>Player </a:t>
            </a:r>
            <a:r>
              <a:rPr lang="en-US" altLang="ja-JP" sz="2400" dirty="0"/>
              <a:t>2’s Income</a:t>
            </a:r>
            <a:endParaRPr lang="ja-JP" altLang="en-US" sz="2400" dirty="0"/>
          </a:p>
        </p:txBody>
      </p:sp>
      <p:sp>
        <p:nvSpPr>
          <p:cNvPr id="3" name="テキスト ボックス 2"/>
          <p:cNvSpPr txBox="1"/>
          <p:nvPr/>
        </p:nvSpPr>
        <p:spPr>
          <a:xfrm>
            <a:off x="5737736" y="2050488"/>
            <a:ext cx="184666" cy="369332"/>
          </a:xfrm>
          <a:prstGeom prst="rect">
            <a:avLst/>
          </a:prstGeom>
          <a:noFill/>
        </p:spPr>
        <p:txBody>
          <a:bodyPr wrap="none" rtlCol="0">
            <a:spAutoFit/>
          </a:bodyPr>
          <a:lstStyle/>
          <a:p>
            <a:endParaRPr kumimoji="1" lang="ja-JP" altLang="en-US" dirty="0"/>
          </a:p>
        </p:txBody>
      </p:sp>
      <p:sp>
        <p:nvSpPr>
          <p:cNvPr id="42" name="テキスト ボックス 41"/>
          <p:cNvSpPr txBox="1"/>
          <p:nvPr/>
        </p:nvSpPr>
        <p:spPr>
          <a:xfrm>
            <a:off x="55093" y="4901065"/>
            <a:ext cx="2747116" cy="830997"/>
          </a:xfrm>
          <a:prstGeom prst="rect">
            <a:avLst/>
          </a:prstGeom>
          <a:solidFill>
            <a:schemeClr val="bg2">
              <a:lumMod val="75000"/>
            </a:schemeClr>
          </a:solidFill>
        </p:spPr>
        <p:txBody>
          <a:bodyPr wrap="none" rtlCol="0">
            <a:spAutoFit/>
          </a:bodyPr>
          <a:lstStyle/>
          <a:p>
            <a:r>
              <a:rPr lang="en-US" altLang="ja-JP" sz="2400" dirty="0" smtClean="0"/>
              <a:t>Player 1’s Income &gt;</a:t>
            </a:r>
          </a:p>
          <a:p>
            <a:r>
              <a:rPr lang="en-US" altLang="ja-JP" sz="2400" dirty="0" smtClean="0"/>
              <a:t>Player 2’s Income</a:t>
            </a:r>
          </a:p>
        </p:txBody>
      </p:sp>
      <p:sp>
        <p:nvSpPr>
          <p:cNvPr id="5" name="テキスト ボックス 4"/>
          <p:cNvSpPr txBox="1"/>
          <p:nvPr/>
        </p:nvSpPr>
        <p:spPr>
          <a:xfrm>
            <a:off x="2581328" y="2769925"/>
            <a:ext cx="1267895" cy="461665"/>
          </a:xfrm>
          <a:prstGeom prst="rect">
            <a:avLst/>
          </a:prstGeom>
          <a:noFill/>
        </p:spPr>
        <p:txBody>
          <a:bodyPr wrap="none" rtlCol="0">
            <a:spAutoFit/>
          </a:bodyPr>
          <a:lstStyle/>
          <a:p>
            <a:r>
              <a:rPr lang="en-US" altLang="ja-JP" sz="2400" dirty="0">
                <a:solidFill>
                  <a:srgbClr val="0000FF"/>
                </a:solidFill>
              </a:rPr>
              <a:t>(39.3%</a:t>
            </a:r>
            <a:r>
              <a:rPr lang="en-US" altLang="ja-JP" sz="2400" dirty="0" smtClean="0">
                <a:solidFill>
                  <a:srgbClr val="0000FF"/>
                </a:solidFill>
              </a:rPr>
              <a:t>)</a:t>
            </a:r>
            <a:endParaRPr lang="ja-JP" altLang="en-US" sz="2400" dirty="0">
              <a:solidFill>
                <a:srgbClr val="0000FF"/>
              </a:solidFill>
            </a:endParaRPr>
          </a:p>
        </p:txBody>
      </p:sp>
      <p:sp>
        <p:nvSpPr>
          <p:cNvPr id="7" name="テキスト ボックス 6"/>
          <p:cNvSpPr txBox="1"/>
          <p:nvPr/>
        </p:nvSpPr>
        <p:spPr>
          <a:xfrm>
            <a:off x="3041378" y="3756847"/>
            <a:ext cx="1267895" cy="461665"/>
          </a:xfrm>
          <a:prstGeom prst="rect">
            <a:avLst/>
          </a:prstGeom>
          <a:noFill/>
        </p:spPr>
        <p:txBody>
          <a:bodyPr wrap="none" rtlCol="0">
            <a:spAutoFit/>
          </a:bodyPr>
          <a:lstStyle/>
          <a:p>
            <a:r>
              <a:rPr lang="en-US" altLang="ja-JP" sz="2400" dirty="0">
                <a:solidFill>
                  <a:srgbClr val="0000FF"/>
                </a:solidFill>
              </a:rPr>
              <a:t>(50.4%</a:t>
            </a:r>
            <a:r>
              <a:rPr lang="en-US" altLang="ja-JP" sz="2400" dirty="0" smtClean="0">
                <a:solidFill>
                  <a:srgbClr val="0000FF"/>
                </a:solidFill>
              </a:rPr>
              <a:t>)</a:t>
            </a:r>
            <a:endParaRPr lang="ja-JP" altLang="en-US" sz="2400" dirty="0">
              <a:solidFill>
                <a:srgbClr val="0000FF"/>
              </a:solidFill>
            </a:endParaRPr>
          </a:p>
        </p:txBody>
      </p:sp>
      <p:sp>
        <p:nvSpPr>
          <p:cNvPr id="9" name="テキスト ボックス 8"/>
          <p:cNvSpPr txBox="1"/>
          <p:nvPr/>
        </p:nvSpPr>
        <p:spPr>
          <a:xfrm>
            <a:off x="2777785" y="5696592"/>
            <a:ext cx="1267895" cy="461665"/>
          </a:xfrm>
          <a:prstGeom prst="rect">
            <a:avLst/>
          </a:prstGeom>
          <a:noFill/>
        </p:spPr>
        <p:txBody>
          <a:bodyPr wrap="none" rtlCol="0">
            <a:spAutoFit/>
          </a:bodyPr>
          <a:lstStyle/>
          <a:p>
            <a:r>
              <a:rPr lang="en-US" altLang="ja-JP" sz="2400" dirty="0">
                <a:solidFill>
                  <a:srgbClr val="0000FF"/>
                </a:solidFill>
              </a:rPr>
              <a:t>(10.4%</a:t>
            </a:r>
            <a:r>
              <a:rPr lang="en-US" altLang="ja-JP" sz="2400" dirty="0" smtClean="0">
                <a:solidFill>
                  <a:srgbClr val="0000FF"/>
                </a:solidFill>
              </a:rPr>
              <a:t>)</a:t>
            </a:r>
            <a:endParaRPr lang="ja-JP" altLang="en-US" sz="2400" dirty="0">
              <a:solidFill>
                <a:srgbClr val="0000FF"/>
              </a:solidFill>
            </a:endParaRPr>
          </a:p>
        </p:txBody>
      </p:sp>
      <p:sp>
        <p:nvSpPr>
          <p:cNvPr id="10" name="正方形/長方形 9"/>
          <p:cNvSpPr/>
          <p:nvPr/>
        </p:nvSpPr>
        <p:spPr>
          <a:xfrm>
            <a:off x="5111541" y="811722"/>
            <a:ext cx="1898276" cy="584776"/>
          </a:xfrm>
          <a:prstGeom prst="rect">
            <a:avLst/>
          </a:prstGeom>
        </p:spPr>
        <p:txBody>
          <a:bodyPr wrap="none">
            <a:spAutoFit/>
          </a:bodyPr>
          <a:lstStyle/>
          <a:p>
            <a:r>
              <a:rPr lang="en-US" altLang="ja-JP" sz="3200" dirty="0">
                <a:solidFill>
                  <a:srgbClr val="0000FF"/>
                </a:solidFill>
              </a:rPr>
              <a:t>(Opinion) </a:t>
            </a:r>
            <a:endParaRPr lang="ja-JP" altLang="en-US" sz="3200" dirty="0"/>
          </a:p>
        </p:txBody>
      </p:sp>
    </p:spTree>
    <p:extLst>
      <p:ext uri="{BB962C8B-B14F-4D97-AF65-F5344CB8AC3E}">
        <p14:creationId xmlns:p14="http://schemas.microsoft.com/office/powerpoint/2010/main" val="272801353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30" y="389104"/>
            <a:ext cx="9025467" cy="1715346"/>
          </a:xfrm>
        </p:spPr>
        <p:txBody>
          <a:bodyPr>
            <a:noAutofit/>
          </a:bodyPr>
          <a:lstStyle/>
          <a:p>
            <a:pPr>
              <a:lnSpc>
                <a:spcPts val="2840"/>
              </a:lnSpc>
            </a:pPr>
            <a:r>
              <a:rPr lang="en-US" altLang="ja-JP" sz="3200" dirty="0"/>
              <a:t>Results of Our Experiment</a:t>
            </a:r>
            <a:br>
              <a:rPr lang="en-US" altLang="ja-JP" sz="3200" dirty="0"/>
            </a:br>
            <a:r>
              <a:rPr lang="en-US" altLang="ja-JP" sz="3200" dirty="0" smtClean="0">
                <a:solidFill>
                  <a:srgbClr val="008000"/>
                </a:solidFill>
              </a:rPr>
              <a:t>Player 3’s Answers </a:t>
            </a:r>
            <a:r>
              <a:rPr lang="en-US" altLang="ja-JP" sz="3200" dirty="0">
                <a:solidFill>
                  <a:srgbClr val="008000"/>
                </a:solidFill>
              </a:rPr>
              <a:t>to </a:t>
            </a:r>
            <a:r>
              <a:rPr lang="en-US" altLang="ja-JP" sz="3200" dirty="0" smtClean="0">
                <a:solidFill>
                  <a:srgbClr val="008000"/>
                </a:solidFill>
              </a:rPr>
              <a:t>Guess                    Questions</a:t>
            </a:r>
            <a:r>
              <a:rPr lang="en-US" altLang="ja-JP" sz="3200" dirty="0">
                <a:solidFill>
                  <a:srgbClr val="008000"/>
                </a:solidFill>
              </a:rPr>
              <a:t/>
            </a:r>
            <a:br>
              <a:rPr lang="en-US" altLang="ja-JP" sz="3200" dirty="0">
                <a:solidFill>
                  <a:srgbClr val="008000"/>
                </a:solidFill>
              </a:rPr>
            </a:br>
            <a:r>
              <a:rPr lang="en-US" altLang="ja-JP" sz="3200" dirty="0" smtClean="0"/>
              <a:t>Redistribution of unequally distributed income </a:t>
            </a:r>
            <a:endParaRPr kumimoji="1" lang="ja-JP" altLang="en-US" sz="3200" dirty="0"/>
          </a:p>
        </p:txBody>
      </p:sp>
      <p:graphicFrame>
        <p:nvGraphicFramePr>
          <p:cNvPr id="25" name="コンテンツ プレースホルダー 5"/>
          <p:cNvGraphicFramePr>
            <a:graphicFrameLocks/>
          </p:cNvGraphicFramePr>
          <p:nvPr>
            <p:extLst>
              <p:ext uri="{D42A27DB-BD31-4B8C-83A1-F6EECF244321}">
                <p14:modId xmlns:p14="http://schemas.microsoft.com/office/powerpoint/2010/main" val="403183296"/>
              </p:ext>
            </p:extLst>
          </p:nvPr>
        </p:nvGraphicFramePr>
        <p:xfrm>
          <a:off x="2064833" y="3733010"/>
          <a:ext cx="1074208" cy="1055564"/>
        </p:xfrm>
        <a:graphic>
          <a:graphicData uri="http://schemas.openxmlformats.org/drawingml/2006/table">
            <a:tbl>
              <a:tblPr firstRow="1" bandRow="1">
                <a:tableStyleId>{69C7853C-536D-4A76-A0AE-DD22124D55A5}</a:tableStyleId>
              </a:tblPr>
              <a:tblGrid>
                <a:gridCol w="1074208"/>
              </a:tblGrid>
              <a:tr h="527782">
                <a:tc>
                  <a:txBody>
                    <a:bodyPr/>
                    <a:lstStyle/>
                    <a:p>
                      <a:pPr algn="ctr"/>
                      <a:r>
                        <a:rPr kumimoji="1" lang="en-US" altLang="ja-JP" sz="2400" b="0" dirty="0" smtClean="0">
                          <a:solidFill>
                            <a:schemeClr val="tx1"/>
                          </a:solidFill>
                        </a:rPr>
                        <a:t>3000</a:t>
                      </a:r>
                      <a:endParaRPr kumimoji="1" lang="ja-JP" altLang="en-US" sz="2400" b="0" dirty="0">
                        <a:solidFill>
                          <a:schemeClr val="tx1"/>
                        </a:solidFill>
                      </a:endParaRPr>
                    </a:p>
                  </a:txBody>
                  <a:tcPr>
                    <a:solidFill>
                      <a:srgbClr val="FF0000"/>
                    </a:solidFill>
                  </a:tcPr>
                </a:tc>
              </a:tr>
              <a:tr h="527782">
                <a:tc>
                  <a:txBody>
                    <a:bodyPr/>
                    <a:lstStyle/>
                    <a:p>
                      <a:pPr algn="ctr"/>
                      <a:r>
                        <a:rPr kumimoji="1" lang="en-US" altLang="ja-JP" sz="2400" b="0" dirty="0" smtClean="0">
                          <a:solidFill>
                            <a:schemeClr val="tx1"/>
                          </a:solidFill>
                        </a:rPr>
                        <a:t>6000</a:t>
                      </a:r>
                      <a:endParaRPr kumimoji="1" lang="ja-JP" altLang="en-US" sz="2400" b="0" dirty="0">
                        <a:solidFill>
                          <a:schemeClr val="tx1"/>
                        </a:solidFill>
                      </a:endParaRPr>
                    </a:p>
                  </a:txBody>
                  <a:tcPr>
                    <a:solidFill>
                      <a:srgbClr val="00FF00"/>
                    </a:solidFill>
                  </a:tcPr>
                </a:tc>
              </a:tr>
            </a:tbl>
          </a:graphicData>
        </a:graphic>
      </p:graphicFrame>
      <p:sp>
        <p:nvSpPr>
          <p:cNvPr id="31" name="右矢印 30"/>
          <p:cNvSpPr/>
          <p:nvPr/>
        </p:nvSpPr>
        <p:spPr>
          <a:xfrm flipV="1">
            <a:off x="3213854" y="4198688"/>
            <a:ext cx="903830" cy="14096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32" name="表 31"/>
          <p:cNvGraphicFramePr>
            <a:graphicFrameLocks noGrp="1"/>
          </p:cNvGraphicFramePr>
          <p:nvPr>
            <p:extLst>
              <p:ext uri="{D42A27DB-BD31-4B8C-83A1-F6EECF244321}">
                <p14:modId xmlns:p14="http://schemas.microsoft.com/office/powerpoint/2010/main" val="1060284185"/>
              </p:ext>
            </p:extLst>
          </p:nvPr>
        </p:nvGraphicFramePr>
        <p:xfrm>
          <a:off x="4399165" y="2526510"/>
          <a:ext cx="1417603" cy="914400"/>
        </p:xfrm>
        <a:graphic>
          <a:graphicData uri="http://schemas.openxmlformats.org/drawingml/2006/table">
            <a:tbl>
              <a:tblPr firstRow="1" bandRow="1">
                <a:tableStyleId>{3C2FFA5D-87B4-456A-9821-1D502468CF0F}</a:tableStyleId>
              </a:tblPr>
              <a:tblGrid>
                <a:gridCol w="1417603"/>
              </a:tblGrid>
              <a:tr h="448226">
                <a:tc>
                  <a:txBody>
                    <a:bodyPr/>
                    <a:lstStyle/>
                    <a:p>
                      <a:pPr algn="ctr"/>
                      <a:r>
                        <a:rPr kumimoji="1" lang="en-US" altLang="ja-JP" sz="2400" b="0" dirty="0" smtClean="0">
                          <a:solidFill>
                            <a:srgbClr val="000000"/>
                          </a:solidFill>
                        </a:rPr>
                        <a:t>4500 - α</a:t>
                      </a:r>
                      <a:endParaRPr kumimoji="1" lang="ja-JP" altLang="en-US" sz="2400" b="0" dirty="0">
                        <a:solidFill>
                          <a:srgbClr val="000000"/>
                        </a:solidFill>
                      </a:endParaRPr>
                    </a:p>
                  </a:txBody>
                  <a:tcPr>
                    <a:solidFill>
                      <a:srgbClr val="FF0000"/>
                    </a:solidFill>
                  </a:tcPr>
                </a:tc>
              </a:tr>
              <a:tr h="448226">
                <a:tc>
                  <a:txBody>
                    <a:bodyPr/>
                    <a:lstStyle/>
                    <a:p>
                      <a:pPr algn="ctr"/>
                      <a:r>
                        <a:rPr kumimoji="1" lang="en-US" altLang="ja-JP" sz="2400" b="0" dirty="0" smtClean="0">
                          <a:solidFill>
                            <a:srgbClr val="000000"/>
                          </a:solidFill>
                        </a:rPr>
                        <a:t>4500 + α</a:t>
                      </a:r>
                      <a:endParaRPr kumimoji="1" lang="ja-JP" altLang="en-US" sz="2400" b="0" dirty="0">
                        <a:solidFill>
                          <a:srgbClr val="000000"/>
                        </a:solidFill>
                      </a:endParaRPr>
                    </a:p>
                  </a:txBody>
                  <a:tcPr>
                    <a:solidFill>
                      <a:srgbClr val="00FF00"/>
                    </a:solidFill>
                  </a:tcP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173570716"/>
              </p:ext>
            </p:extLst>
          </p:nvPr>
        </p:nvGraphicFramePr>
        <p:xfrm>
          <a:off x="4378000" y="5206004"/>
          <a:ext cx="1485307" cy="914400"/>
        </p:xfrm>
        <a:graphic>
          <a:graphicData uri="http://schemas.openxmlformats.org/drawingml/2006/table">
            <a:tbl>
              <a:tblPr firstRow="1" bandRow="1">
                <a:tableStyleId>{775DCB02-9BB8-47FD-8907-85C794F793BA}</a:tableStyleId>
              </a:tblPr>
              <a:tblGrid>
                <a:gridCol w="1485307"/>
              </a:tblGrid>
              <a:tr h="437782">
                <a:tc>
                  <a:txBody>
                    <a:bodyPr/>
                    <a:lstStyle/>
                    <a:p>
                      <a:pPr algn="ctr"/>
                      <a:r>
                        <a:rPr kumimoji="1" lang="en-US" altLang="ja-JP" sz="2400" b="0" dirty="0" smtClean="0">
                          <a:solidFill>
                            <a:srgbClr val="000000"/>
                          </a:solidFill>
                        </a:rPr>
                        <a:t>4500 + β</a:t>
                      </a:r>
                      <a:endParaRPr kumimoji="1" lang="ja-JP" altLang="en-US" sz="2400" b="0" dirty="0">
                        <a:solidFill>
                          <a:srgbClr val="000000"/>
                        </a:solidFill>
                      </a:endParaRPr>
                    </a:p>
                  </a:txBody>
                  <a:tcPr>
                    <a:solidFill>
                      <a:srgbClr val="00FF00"/>
                    </a:solidFill>
                  </a:tcPr>
                </a:tc>
              </a:tr>
              <a:tr h="437782">
                <a:tc>
                  <a:txBody>
                    <a:bodyPr/>
                    <a:lstStyle/>
                    <a:p>
                      <a:pPr algn="ctr"/>
                      <a:r>
                        <a:rPr kumimoji="1" lang="en-US" altLang="ja-JP" sz="2400" b="0" dirty="0" smtClean="0">
                          <a:solidFill>
                            <a:srgbClr val="000000"/>
                          </a:solidFill>
                        </a:rPr>
                        <a:t>4500 - β</a:t>
                      </a:r>
                      <a:endParaRPr kumimoji="1" lang="ja-JP" altLang="en-US" sz="2400" b="0" dirty="0">
                        <a:solidFill>
                          <a:srgbClr val="000000"/>
                        </a:solidFill>
                      </a:endParaRPr>
                    </a:p>
                  </a:txBody>
                  <a:tcPr>
                    <a:solidFill>
                      <a:srgbClr val="FF0000"/>
                    </a:solidFill>
                  </a:tcPr>
                </a:tc>
              </a:tr>
            </a:tbl>
          </a:graphicData>
        </a:graphic>
      </p:graphicFrame>
      <p:sp>
        <p:nvSpPr>
          <p:cNvPr id="34" name="右矢印 33"/>
          <p:cNvSpPr/>
          <p:nvPr/>
        </p:nvSpPr>
        <p:spPr>
          <a:xfrm rot="19443069" flipV="1">
            <a:off x="3125674" y="3229765"/>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rot="2770813" flipV="1">
            <a:off x="3069901" y="5157579"/>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959124" y="3198211"/>
            <a:ext cx="184666" cy="369332"/>
          </a:xfrm>
          <a:prstGeom prst="rect">
            <a:avLst/>
          </a:prstGeom>
          <a:noFill/>
        </p:spPr>
        <p:txBody>
          <a:bodyPr wrap="none" rtlCol="0">
            <a:spAutoFit/>
          </a:bodyPr>
          <a:lstStyle/>
          <a:p>
            <a:endParaRPr kumimoji="1" lang="ja-JP" altLang="en-US" dirty="0"/>
          </a:p>
        </p:txBody>
      </p:sp>
      <p:sp>
        <p:nvSpPr>
          <p:cNvPr id="52" name="テキスト ボックス 51"/>
          <p:cNvSpPr txBox="1"/>
          <p:nvPr/>
        </p:nvSpPr>
        <p:spPr>
          <a:xfrm>
            <a:off x="2902662" y="2273731"/>
            <a:ext cx="862436" cy="461665"/>
          </a:xfrm>
          <a:prstGeom prst="rect">
            <a:avLst/>
          </a:prstGeom>
          <a:noFill/>
        </p:spPr>
        <p:txBody>
          <a:bodyPr wrap="none" rtlCol="0">
            <a:spAutoFit/>
          </a:bodyPr>
          <a:lstStyle/>
          <a:p>
            <a:r>
              <a:rPr lang="en-US" altLang="ja-JP" sz="2400" dirty="0" smtClean="0">
                <a:solidFill>
                  <a:srgbClr val="008000"/>
                </a:solidFill>
              </a:rPr>
              <a:t>8.0</a:t>
            </a:r>
            <a:r>
              <a:rPr kumimoji="1" lang="en-US" altLang="ja-JP" sz="2400" dirty="0" smtClean="0">
                <a:solidFill>
                  <a:srgbClr val="008000"/>
                </a:solidFill>
              </a:rPr>
              <a:t>%</a:t>
            </a:r>
          </a:p>
        </p:txBody>
      </p:sp>
      <p:sp>
        <p:nvSpPr>
          <p:cNvPr id="53" name="テキスト ボックス 52"/>
          <p:cNvSpPr txBox="1"/>
          <p:nvPr/>
        </p:nvSpPr>
        <p:spPr>
          <a:xfrm>
            <a:off x="3209034" y="3399554"/>
            <a:ext cx="1032855" cy="461665"/>
          </a:xfrm>
          <a:prstGeom prst="rect">
            <a:avLst/>
          </a:prstGeom>
          <a:noFill/>
        </p:spPr>
        <p:txBody>
          <a:bodyPr wrap="none" rtlCol="0">
            <a:spAutoFit/>
          </a:bodyPr>
          <a:lstStyle/>
          <a:p>
            <a:r>
              <a:rPr lang="en-US" altLang="ja-JP" sz="2400" dirty="0" smtClean="0">
                <a:solidFill>
                  <a:srgbClr val="008000"/>
                </a:solidFill>
              </a:rPr>
              <a:t>26.6</a:t>
            </a:r>
            <a:r>
              <a:rPr kumimoji="1" lang="en-US" altLang="ja-JP" sz="2400" dirty="0" smtClean="0">
                <a:solidFill>
                  <a:srgbClr val="008000"/>
                </a:solidFill>
              </a:rPr>
              <a:t>%</a:t>
            </a:r>
          </a:p>
        </p:txBody>
      </p:sp>
      <p:sp>
        <p:nvSpPr>
          <p:cNvPr id="54" name="テキスト ボックス 53"/>
          <p:cNvSpPr txBox="1"/>
          <p:nvPr/>
        </p:nvSpPr>
        <p:spPr>
          <a:xfrm>
            <a:off x="2917370" y="5289407"/>
            <a:ext cx="1032855" cy="461665"/>
          </a:xfrm>
          <a:prstGeom prst="rect">
            <a:avLst/>
          </a:prstGeom>
          <a:noFill/>
        </p:spPr>
        <p:txBody>
          <a:bodyPr wrap="none" rtlCol="0">
            <a:spAutoFit/>
          </a:bodyPr>
          <a:lstStyle/>
          <a:p>
            <a:r>
              <a:rPr lang="en-US" altLang="ja-JP" sz="2400" dirty="0" smtClean="0">
                <a:solidFill>
                  <a:srgbClr val="008000"/>
                </a:solidFill>
              </a:rPr>
              <a:t>65.4</a:t>
            </a:r>
            <a:r>
              <a:rPr kumimoji="1" lang="en-US" altLang="ja-JP" sz="2400" dirty="0" smtClean="0">
                <a:solidFill>
                  <a:srgbClr val="008000"/>
                </a:solidFill>
              </a:rPr>
              <a:t>%</a:t>
            </a:r>
          </a:p>
        </p:txBody>
      </p:sp>
      <p:graphicFrame>
        <p:nvGraphicFramePr>
          <p:cNvPr id="40" name="コンテンツ プレースホルダー 5"/>
          <p:cNvGraphicFramePr>
            <a:graphicFrameLocks/>
          </p:cNvGraphicFramePr>
          <p:nvPr>
            <p:extLst>
              <p:ext uri="{D42A27DB-BD31-4B8C-83A1-F6EECF244321}">
                <p14:modId xmlns:p14="http://schemas.microsoft.com/office/powerpoint/2010/main" val="1099051289"/>
              </p:ext>
            </p:extLst>
          </p:nvPr>
        </p:nvGraphicFramePr>
        <p:xfrm>
          <a:off x="4432416" y="3848386"/>
          <a:ext cx="1430891" cy="1055564"/>
        </p:xfrm>
        <a:graphic>
          <a:graphicData uri="http://schemas.openxmlformats.org/drawingml/2006/table">
            <a:tbl>
              <a:tblPr firstRow="1" bandRow="1">
                <a:tableStyleId>{69C7853C-536D-4A76-A0AE-DD22124D55A5}</a:tableStyleId>
              </a:tblPr>
              <a:tblGrid>
                <a:gridCol w="1430891"/>
              </a:tblGrid>
              <a:tr h="527782">
                <a:tc>
                  <a:txBody>
                    <a:bodyPr/>
                    <a:lstStyle/>
                    <a:p>
                      <a:pPr algn="ctr"/>
                      <a:r>
                        <a:rPr kumimoji="1" lang="en-US" altLang="ja-JP" sz="2400" b="0" dirty="0" smtClean="0">
                          <a:solidFill>
                            <a:schemeClr val="tx1"/>
                          </a:solidFill>
                        </a:rPr>
                        <a:t>4500</a:t>
                      </a:r>
                      <a:endParaRPr kumimoji="1" lang="ja-JP" altLang="en-US" sz="2400" b="0" dirty="0">
                        <a:solidFill>
                          <a:schemeClr val="tx1"/>
                        </a:solidFill>
                      </a:endParaRPr>
                    </a:p>
                  </a:txBody>
                  <a:tcPr/>
                </a:tc>
              </a:tr>
              <a:tr h="527782">
                <a:tc>
                  <a:txBody>
                    <a:bodyPr/>
                    <a:lstStyle/>
                    <a:p>
                      <a:pPr algn="ctr"/>
                      <a:r>
                        <a:rPr kumimoji="1" lang="en-US" altLang="ja-JP" sz="2400" dirty="0" smtClean="0">
                          <a:solidFill>
                            <a:schemeClr val="tx1"/>
                          </a:solidFill>
                        </a:rPr>
                        <a:t>4500</a:t>
                      </a:r>
                      <a:endParaRPr kumimoji="1" lang="ja-JP" altLang="en-US" sz="2400" dirty="0">
                        <a:solidFill>
                          <a:schemeClr val="tx1"/>
                        </a:solidFill>
                      </a:endParaRPr>
                    </a:p>
                  </a:txBody>
                  <a:tcPr/>
                </a:tc>
              </a:tr>
            </a:tbl>
          </a:graphicData>
        </a:graphic>
      </p:graphicFrame>
      <p:sp>
        <p:nvSpPr>
          <p:cNvPr id="49" name="テキスト ボックス 48"/>
          <p:cNvSpPr txBox="1"/>
          <p:nvPr/>
        </p:nvSpPr>
        <p:spPr>
          <a:xfrm rot="16200000">
            <a:off x="5020840" y="5317513"/>
            <a:ext cx="488485" cy="707886"/>
          </a:xfrm>
          <a:prstGeom prst="rect">
            <a:avLst/>
          </a:prstGeom>
          <a:noFill/>
        </p:spPr>
        <p:txBody>
          <a:bodyPr wrap="none" rtlCol="0">
            <a:spAutoFit/>
          </a:bodyPr>
          <a:lstStyle/>
          <a:p>
            <a:r>
              <a:rPr kumimoji="1" lang="en-US" altLang="ja-JP" sz="4000" b="1" dirty="0" smtClean="0"/>
              <a:t>&lt;</a:t>
            </a:r>
            <a:endParaRPr kumimoji="1" lang="ja-JP" altLang="en-US" sz="4000" b="1" dirty="0"/>
          </a:p>
        </p:txBody>
      </p:sp>
      <p:sp>
        <p:nvSpPr>
          <p:cNvPr id="56" name="テキスト ボックス 55"/>
          <p:cNvSpPr txBox="1"/>
          <p:nvPr/>
        </p:nvSpPr>
        <p:spPr>
          <a:xfrm rot="5400000">
            <a:off x="5152613" y="2636291"/>
            <a:ext cx="401070" cy="707886"/>
          </a:xfrm>
          <a:prstGeom prst="rect">
            <a:avLst/>
          </a:prstGeom>
          <a:noFill/>
        </p:spPr>
        <p:txBody>
          <a:bodyPr wrap="square" rtlCol="0">
            <a:spAutoFit/>
          </a:bodyPr>
          <a:lstStyle/>
          <a:p>
            <a:r>
              <a:rPr kumimoji="1" lang="en-US" altLang="ja-JP" sz="4000" b="1" dirty="0" smtClean="0"/>
              <a:t>&lt;</a:t>
            </a:r>
            <a:endParaRPr kumimoji="1" lang="ja-JP" altLang="en-US" sz="4000" b="1" dirty="0"/>
          </a:p>
        </p:txBody>
      </p:sp>
      <p:sp>
        <p:nvSpPr>
          <p:cNvPr id="57" name="テキスト ボックス 56"/>
          <p:cNvSpPr txBox="1"/>
          <p:nvPr/>
        </p:nvSpPr>
        <p:spPr>
          <a:xfrm rot="5400000">
            <a:off x="2405163" y="3851608"/>
            <a:ext cx="488485" cy="707886"/>
          </a:xfrm>
          <a:prstGeom prst="rect">
            <a:avLst/>
          </a:prstGeom>
          <a:noFill/>
        </p:spPr>
        <p:txBody>
          <a:bodyPr wrap="none" rtlCol="0">
            <a:spAutoFit/>
          </a:bodyPr>
          <a:lstStyle/>
          <a:p>
            <a:r>
              <a:rPr kumimoji="1" lang="en-US" altLang="ja-JP" sz="4000" b="1" dirty="0" smtClean="0"/>
              <a:t>&lt;</a:t>
            </a:r>
            <a:endParaRPr kumimoji="1" lang="ja-JP" altLang="en-US" sz="4000" b="1" dirty="0"/>
          </a:p>
        </p:txBody>
      </p:sp>
      <p:sp>
        <p:nvSpPr>
          <p:cNvPr id="36" name="テキスト ボックス 35"/>
          <p:cNvSpPr txBox="1"/>
          <p:nvPr/>
        </p:nvSpPr>
        <p:spPr>
          <a:xfrm>
            <a:off x="6041358" y="2635919"/>
            <a:ext cx="2747116" cy="830997"/>
          </a:xfrm>
          <a:prstGeom prst="rect">
            <a:avLst/>
          </a:prstGeom>
          <a:solidFill>
            <a:schemeClr val="bg2">
              <a:lumMod val="75000"/>
            </a:schemeClr>
          </a:solidFill>
        </p:spPr>
        <p:txBody>
          <a:bodyPr wrap="none" rtlCol="0">
            <a:spAutoFit/>
          </a:bodyPr>
          <a:lstStyle/>
          <a:p>
            <a:r>
              <a:rPr lang="en-US" altLang="ja-JP" sz="2400" dirty="0"/>
              <a:t>Player 1’s Income </a:t>
            </a:r>
            <a:r>
              <a:rPr lang="en-US" altLang="ja-JP" sz="2400" dirty="0" smtClean="0"/>
              <a:t>&lt;</a:t>
            </a:r>
            <a:endParaRPr lang="en-US" altLang="ja-JP" sz="2400" dirty="0"/>
          </a:p>
          <a:p>
            <a:r>
              <a:rPr lang="en-US" altLang="ja-JP" sz="2400" dirty="0" smtClean="0"/>
              <a:t>Player </a:t>
            </a:r>
            <a:r>
              <a:rPr lang="en-US" altLang="ja-JP" sz="2400" dirty="0"/>
              <a:t>2’s Income</a:t>
            </a:r>
            <a:endParaRPr lang="ja-JP" altLang="en-US" sz="2400" dirty="0"/>
          </a:p>
        </p:txBody>
      </p:sp>
      <p:sp>
        <p:nvSpPr>
          <p:cNvPr id="38" name="正方形/長方形 37"/>
          <p:cNvSpPr/>
          <p:nvPr/>
        </p:nvSpPr>
        <p:spPr>
          <a:xfrm>
            <a:off x="6127007" y="3836117"/>
            <a:ext cx="2747116" cy="830997"/>
          </a:xfrm>
          <a:prstGeom prst="rect">
            <a:avLst/>
          </a:prstGeom>
          <a:solidFill>
            <a:schemeClr val="bg2">
              <a:lumMod val="75000"/>
            </a:schemeClr>
          </a:solidFill>
        </p:spPr>
        <p:txBody>
          <a:bodyPr wrap="none">
            <a:spAutoFit/>
          </a:bodyPr>
          <a:lstStyle/>
          <a:p>
            <a:r>
              <a:rPr lang="en-US" altLang="ja-JP" sz="2400" dirty="0"/>
              <a:t>Player 1’s </a:t>
            </a:r>
            <a:r>
              <a:rPr lang="en-US" altLang="ja-JP" sz="2400" dirty="0" smtClean="0"/>
              <a:t>Income =</a:t>
            </a:r>
          </a:p>
          <a:p>
            <a:r>
              <a:rPr lang="en-US" altLang="ja-JP" sz="2400" dirty="0" smtClean="0"/>
              <a:t>Player </a:t>
            </a:r>
            <a:r>
              <a:rPr lang="en-US" altLang="ja-JP" sz="2400" dirty="0"/>
              <a:t>2’s Income</a:t>
            </a:r>
            <a:endParaRPr lang="ja-JP" altLang="en-US" sz="2400" dirty="0"/>
          </a:p>
        </p:txBody>
      </p:sp>
      <p:sp>
        <p:nvSpPr>
          <p:cNvPr id="41" name="正方形/長方形 40"/>
          <p:cNvSpPr/>
          <p:nvPr/>
        </p:nvSpPr>
        <p:spPr>
          <a:xfrm>
            <a:off x="6127007" y="5230143"/>
            <a:ext cx="2747116" cy="830997"/>
          </a:xfrm>
          <a:prstGeom prst="rect">
            <a:avLst/>
          </a:prstGeom>
          <a:solidFill>
            <a:schemeClr val="bg2">
              <a:lumMod val="75000"/>
            </a:schemeClr>
          </a:solidFill>
        </p:spPr>
        <p:txBody>
          <a:bodyPr wrap="none">
            <a:spAutoFit/>
          </a:bodyPr>
          <a:lstStyle/>
          <a:p>
            <a:r>
              <a:rPr lang="en-US" altLang="ja-JP" sz="2400" dirty="0"/>
              <a:t>Player 1’s Income </a:t>
            </a:r>
            <a:r>
              <a:rPr lang="en-US" altLang="ja-JP" sz="2400" dirty="0" smtClean="0"/>
              <a:t>&gt;</a:t>
            </a:r>
            <a:endParaRPr lang="en-US" altLang="ja-JP" sz="2400" dirty="0"/>
          </a:p>
          <a:p>
            <a:r>
              <a:rPr lang="en-US" altLang="ja-JP" sz="2400" dirty="0" smtClean="0"/>
              <a:t>Player </a:t>
            </a:r>
            <a:r>
              <a:rPr lang="en-US" altLang="ja-JP" sz="2400" dirty="0"/>
              <a:t>2’s Income</a:t>
            </a:r>
            <a:endParaRPr lang="ja-JP" altLang="en-US" sz="2400" dirty="0"/>
          </a:p>
        </p:txBody>
      </p:sp>
      <p:sp>
        <p:nvSpPr>
          <p:cNvPr id="42" name="テキスト ボックス 41"/>
          <p:cNvSpPr txBox="1"/>
          <p:nvPr/>
        </p:nvSpPr>
        <p:spPr>
          <a:xfrm>
            <a:off x="152138" y="5026958"/>
            <a:ext cx="2747116" cy="830997"/>
          </a:xfrm>
          <a:prstGeom prst="rect">
            <a:avLst/>
          </a:prstGeom>
          <a:solidFill>
            <a:schemeClr val="bg2">
              <a:lumMod val="75000"/>
            </a:schemeClr>
          </a:solidFill>
        </p:spPr>
        <p:txBody>
          <a:bodyPr wrap="none" rtlCol="0">
            <a:spAutoFit/>
          </a:bodyPr>
          <a:lstStyle/>
          <a:p>
            <a:r>
              <a:rPr lang="en-US" altLang="ja-JP" sz="2400" dirty="0" smtClean="0">
                <a:solidFill>
                  <a:srgbClr val="000000"/>
                </a:solidFill>
              </a:rPr>
              <a:t>Player </a:t>
            </a:r>
            <a:r>
              <a:rPr lang="en-US" altLang="ja-JP" sz="2400" dirty="0">
                <a:solidFill>
                  <a:srgbClr val="000000"/>
                </a:solidFill>
              </a:rPr>
              <a:t>1’s Income </a:t>
            </a:r>
            <a:r>
              <a:rPr lang="en-US" altLang="ja-JP" sz="2400" dirty="0" smtClean="0">
                <a:solidFill>
                  <a:srgbClr val="000000"/>
                </a:solidFill>
              </a:rPr>
              <a:t>&lt;</a:t>
            </a:r>
          </a:p>
          <a:p>
            <a:r>
              <a:rPr lang="en-US" altLang="ja-JP" sz="2400" dirty="0" smtClean="0">
                <a:solidFill>
                  <a:srgbClr val="000000"/>
                </a:solidFill>
              </a:rPr>
              <a:t>Player </a:t>
            </a:r>
            <a:r>
              <a:rPr lang="en-US" altLang="ja-JP" sz="2400" dirty="0">
                <a:solidFill>
                  <a:srgbClr val="000000"/>
                </a:solidFill>
              </a:rPr>
              <a:t>2’s </a:t>
            </a:r>
            <a:r>
              <a:rPr lang="en-US" altLang="ja-JP" sz="2400" dirty="0" smtClean="0">
                <a:solidFill>
                  <a:srgbClr val="000000"/>
                </a:solidFill>
              </a:rPr>
              <a:t>Income</a:t>
            </a:r>
            <a:endParaRPr lang="ja-JP" altLang="en-US" sz="2400" dirty="0">
              <a:solidFill>
                <a:srgbClr val="000000"/>
              </a:solidFill>
            </a:endParaRPr>
          </a:p>
        </p:txBody>
      </p:sp>
      <p:sp>
        <p:nvSpPr>
          <p:cNvPr id="3" name="正方形/長方形 2"/>
          <p:cNvSpPr/>
          <p:nvPr/>
        </p:nvSpPr>
        <p:spPr>
          <a:xfrm>
            <a:off x="5177869" y="858336"/>
            <a:ext cx="1898276" cy="584776"/>
          </a:xfrm>
          <a:prstGeom prst="rect">
            <a:avLst/>
          </a:prstGeom>
        </p:spPr>
        <p:txBody>
          <a:bodyPr wrap="none">
            <a:spAutoFit/>
          </a:bodyPr>
          <a:lstStyle/>
          <a:p>
            <a:r>
              <a:rPr lang="en-US" altLang="ja-JP" sz="3200" dirty="0">
                <a:solidFill>
                  <a:srgbClr val="0000FF"/>
                </a:solidFill>
              </a:rPr>
              <a:t>(Opinion) </a:t>
            </a:r>
            <a:endParaRPr lang="ja-JP" altLang="en-US" sz="3200" dirty="0"/>
          </a:p>
        </p:txBody>
      </p:sp>
      <p:sp>
        <p:nvSpPr>
          <p:cNvPr id="4" name="正方形/長方形 3"/>
          <p:cNvSpPr/>
          <p:nvPr/>
        </p:nvSpPr>
        <p:spPr>
          <a:xfrm>
            <a:off x="2802699" y="2589753"/>
            <a:ext cx="1097476" cy="461665"/>
          </a:xfrm>
          <a:prstGeom prst="rect">
            <a:avLst/>
          </a:prstGeom>
        </p:spPr>
        <p:txBody>
          <a:bodyPr wrap="none">
            <a:spAutoFit/>
          </a:bodyPr>
          <a:lstStyle/>
          <a:p>
            <a:r>
              <a:rPr lang="en-US" altLang="ja-JP" sz="2400" dirty="0">
                <a:solidFill>
                  <a:srgbClr val="0000FF"/>
                </a:solidFill>
              </a:rPr>
              <a:t>(9.8%)</a:t>
            </a:r>
            <a:endParaRPr lang="ja-JP" altLang="en-US" sz="2400" dirty="0">
              <a:solidFill>
                <a:srgbClr val="0000FF"/>
              </a:solidFill>
            </a:endParaRPr>
          </a:p>
        </p:txBody>
      </p:sp>
      <p:sp>
        <p:nvSpPr>
          <p:cNvPr id="5" name="正方形/長方形 4"/>
          <p:cNvSpPr/>
          <p:nvPr/>
        </p:nvSpPr>
        <p:spPr>
          <a:xfrm>
            <a:off x="3110105" y="3689050"/>
            <a:ext cx="1267895" cy="461665"/>
          </a:xfrm>
          <a:prstGeom prst="rect">
            <a:avLst/>
          </a:prstGeom>
        </p:spPr>
        <p:txBody>
          <a:bodyPr wrap="none">
            <a:spAutoFit/>
          </a:bodyPr>
          <a:lstStyle/>
          <a:p>
            <a:r>
              <a:rPr lang="en-US" altLang="ja-JP" sz="2400" dirty="0">
                <a:solidFill>
                  <a:srgbClr val="0000FF"/>
                </a:solidFill>
              </a:rPr>
              <a:t>(50.1%)</a:t>
            </a:r>
            <a:endParaRPr lang="ja-JP" altLang="en-US" sz="2400" dirty="0">
              <a:solidFill>
                <a:srgbClr val="0000FF"/>
              </a:solidFill>
            </a:endParaRPr>
          </a:p>
        </p:txBody>
      </p:sp>
      <p:sp>
        <p:nvSpPr>
          <p:cNvPr id="6" name="正方形/長方形 5"/>
          <p:cNvSpPr/>
          <p:nvPr/>
        </p:nvSpPr>
        <p:spPr>
          <a:xfrm>
            <a:off x="2899254" y="5624577"/>
            <a:ext cx="1267895" cy="461665"/>
          </a:xfrm>
          <a:prstGeom prst="rect">
            <a:avLst/>
          </a:prstGeom>
        </p:spPr>
        <p:txBody>
          <a:bodyPr wrap="none">
            <a:spAutoFit/>
          </a:bodyPr>
          <a:lstStyle/>
          <a:p>
            <a:r>
              <a:rPr lang="en-US" altLang="ja-JP" sz="2400" dirty="0">
                <a:solidFill>
                  <a:srgbClr val="0000FF"/>
                </a:solidFill>
              </a:rPr>
              <a:t>(40.1%)</a:t>
            </a:r>
            <a:endParaRPr lang="ja-JP" altLang="en-US" sz="2400" dirty="0">
              <a:solidFill>
                <a:srgbClr val="0000FF"/>
              </a:solidFill>
            </a:endParaRPr>
          </a:p>
        </p:txBody>
      </p:sp>
    </p:spTree>
    <p:extLst>
      <p:ext uri="{BB962C8B-B14F-4D97-AF65-F5344CB8AC3E}">
        <p14:creationId xmlns:p14="http://schemas.microsoft.com/office/powerpoint/2010/main" val="38542762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090" y="457463"/>
            <a:ext cx="8674282" cy="1534945"/>
          </a:xfrm>
        </p:spPr>
        <p:txBody>
          <a:bodyPr>
            <a:normAutofit fontScale="90000"/>
          </a:bodyPr>
          <a:lstStyle/>
          <a:p>
            <a:r>
              <a:rPr lang="en-US" altLang="ja-JP" sz="3200" dirty="0">
                <a:solidFill>
                  <a:srgbClr val="000000"/>
                </a:solidFill>
                <a:effectLst>
                  <a:glow rad="101600">
                    <a:srgbClr val="FFE880">
                      <a:tint val="20000"/>
                      <a:alpha val="60000"/>
                    </a:srgbClr>
                  </a:glow>
                  <a:outerShdw blurRad="50800" dist="50800" dir="2700000" algn="tl" rotWithShape="0">
                    <a:srgbClr val="000000">
                      <a:alpha val="43137"/>
                    </a:srgbClr>
                  </a:outerShdw>
                </a:effectLst>
              </a:rPr>
              <a:t>Results of Our Experiment</a:t>
            </a:r>
            <a:r>
              <a:rPr lang="en-US" altLang="ja-JP" sz="3200" dirty="0">
                <a:solidFill>
                  <a:srgbClr val="975C1E"/>
                </a:solidFill>
                <a:effectLst>
                  <a:glow rad="101600">
                    <a:srgbClr val="FFE880">
                      <a:tint val="20000"/>
                      <a:alpha val="60000"/>
                    </a:srgbClr>
                  </a:glow>
                  <a:outerShdw blurRad="50800" dist="50800" dir="2700000" algn="tl" rotWithShape="0">
                    <a:srgbClr val="000000">
                      <a:alpha val="43137"/>
                    </a:srgbClr>
                  </a:outerShdw>
                </a:effectLst>
              </a:rPr>
              <a:t/>
            </a:r>
            <a:br>
              <a:rPr lang="en-US" altLang="ja-JP" sz="3200" dirty="0">
                <a:solidFill>
                  <a:srgbClr val="975C1E"/>
                </a:solidFill>
                <a:effectLst>
                  <a:glow rad="101600">
                    <a:srgbClr val="FFE880">
                      <a:tint val="20000"/>
                      <a:alpha val="60000"/>
                    </a:srgbClr>
                  </a:glow>
                  <a:outerShdw blurRad="50800" dist="50800" dir="2700000" algn="tl" rotWithShape="0">
                    <a:srgbClr val="000000">
                      <a:alpha val="43137"/>
                    </a:srgbClr>
                  </a:outerShdw>
                </a:effectLst>
              </a:rPr>
            </a:br>
            <a:r>
              <a:rPr lang="en-US" altLang="ja-JP" sz="3200" dirty="0" smtClean="0">
                <a:solidFill>
                  <a:srgbClr val="008000"/>
                </a:solidFill>
                <a:effectLst>
                  <a:glow rad="101600">
                    <a:srgbClr val="FFE880">
                      <a:tint val="20000"/>
                      <a:alpha val="60000"/>
                    </a:srgbClr>
                  </a:glow>
                  <a:outerShdw blurRad="50800" dist="50800" dir="2700000" algn="tl" rotWithShape="0">
                    <a:srgbClr val="000000">
                      <a:alpha val="43137"/>
                    </a:srgbClr>
                  </a:outerShdw>
                </a:effectLst>
              </a:rPr>
              <a:t>Player 3’s Answers </a:t>
            </a:r>
            <a:r>
              <a:rPr lang="en-US" altLang="ja-JP" sz="3200" dirty="0">
                <a:solidFill>
                  <a:srgbClr val="008000"/>
                </a:solidFill>
                <a:effectLst>
                  <a:glow rad="101600">
                    <a:srgbClr val="FFE880">
                      <a:tint val="20000"/>
                      <a:alpha val="60000"/>
                    </a:srgbClr>
                  </a:glow>
                  <a:outerShdw blurRad="50800" dist="50800" dir="2700000" algn="tl" rotWithShape="0">
                    <a:srgbClr val="000000">
                      <a:alpha val="43137"/>
                    </a:srgbClr>
                  </a:outerShdw>
                </a:effectLst>
              </a:rPr>
              <a:t>to Guess </a:t>
            </a:r>
            <a:r>
              <a:rPr lang="en-US" altLang="ja-JP" sz="3200" dirty="0" smtClean="0">
                <a:solidFill>
                  <a:srgbClr val="008000"/>
                </a:solidFill>
                <a:effectLst>
                  <a:glow rad="101600">
                    <a:srgbClr val="FFE880">
                      <a:tint val="20000"/>
                      <a:alpha val="60000"/>
                    </a:srgbClr>
                  </a:glow>
                  <a:outerShdw blurRad="50800" dist="50800" dir="2700000" algn="tl" rotWithShape="0">
                    <a:srgbClr val="000000">
                      <a:alpha val="43137"/>
                    </a:srgbClr>
                  </a:outerShdw>
                </a:effectLst>
              </a:rPr>
              <a:t>                       Questions</a:t>
            </a:r>
            <a:r>
              <a:rPr lang="en-US" altLang="ja-JP" sz="3200" dirty="0">
                <a:solidFill>
                  <a:srgbClr val="975C1E"/>
                </a:solidFill>
                <a:effectLst>
                  <a:glow rad="101600">
                    <a:srgbClr val="FFE880">
                      <a:tint val="20000"/>
                      <a:alpha val="60000"/>
                    </a:srgbClr>
                  </a:glow>
                  <a:outerShdw blurRad="50800" dist="50800" dir="2700000" algn="tl" rotWithShape="0">
                    <a:srgbClr val="000000">
                      <a:alpha val="43137"/>
                    </a:srgbClr>
                  </a:outerShdw>
                </a:effectLst>
              </a:rPr>
              <a:t/>
            </a:r>
            <a:br>
              <a:rPr lang="en-US" altLang="ja-JP" sz="3200" dirty="0">
                <a:solidFill>
                  <a:srgbClr val="975C1E"/>
                </a:solidFill>
                <a:effectLst>
                  <a:glow rad="101600">
                    <a:srgbClr val="FFE880">
                      <a:tint val="20000"/>
                      <a:alpha val="60000"/>
                    </a:srgbClr>
                  </a:glow>
                  <a:outerShdw blurRad="50800" dist="50800" dir="2700000" algn="tl" rotWithShape="0">
                    <a:srgbClr val="000000">
                      <a:alpha val="43137"/>
                    </a:srgbClr>
                  </a:outerShdw>
                </a:effectLst>
              </a:rPr>
            </a:br>
            <a:r>
              <a:rPr lang="en-US" altLang="ja-JP" sz="3200" dirty="0">
                <a:solidFill>
                  <a:srgbClr val="000000"/>
                </a:solidFill>
                <a:effectLst>
                  <a:glow rad="101600">
                    <a:srgbClr val="FFE880">
                      <a:tint val="20000"/>
                      <a:alpha val="60000"/>
                    </a:srgbClr>
                  </a:glow>
                  <a:outerShdw blurRad="50800" dist="50800" dir="2700000" algn="tl" rotWithShape="0">
                    <a:srgbClr val="000000">
                      <a:alpha val="43137"/>
                    </a:srgbClr>
                  </a:outerShdw>
                </a:effectLst>
              </a:rPr>
              <a:t>Redistribution of </a:t>
            </a:r>
            <a:r>
              <a:rPr lang="en-US" altLang="ja-JP" sz="3200" dirty="0" smtClean="0">
                <a:solidFill>
                  <a:srgbClr val="000000"/>
                </a:solidFill>
                <a:effectLst>
                  <a:glow rad="101600">
                    <a:srgbClr val="FFE880">
                      <a:tint val="20000"/>
                      <a:alpha val="60000"/>
                    </a:srgbClr>
                  </a:glow>
                  <a:outerShdw blurRad="50800" dist="50800" dir="2700000" algn="tl" rotWithShape="0">
                    <a:srgbClr val="000000">
                      <a:alpha val="43137"/>
                    </a:srgbClr>
                  </a:outerShdw>
                </a:effectLst>
              </a:rPr>
              <a:t>equally </a:t>
            </a:r>
            <a:r>
              <a:rPr lang="en-US" altLang="ja-JP" sz="3200" dirty="0">
                <a:solidFill>
                  <a:srgbClr val="000000"/>
                </a:solidFill>
                <a:effectLst>
                  <a:glow rad="101600">
                    <a:srgbClr val="FFE880">
                      <a:tint val="20000"/>
                      <a:alpha val="60000"/>
                    </a:srgbClr>
                  </a:glow>
                  <a:outerShdw blurRad="50800" dist="50800" dir="2700000" algn="tl" rotWithShape="0">
                    <a:srgbClr val="000000">
                      <a:alpha val="43137"/>
                    </a:srgbClr>
                  </a:outerShdw>
                </a:effectLst>
              </a:rPr>
              <a:t>distributed income</a:t>
            </a:r>
            <a:endParaRPr kumimoji="1" lang="ja-JP" altLang="en-US" dirty="0">
              <a:solidFill>
                <a:srgbClr val="00000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779833579"/>
              </p:ext>
            </p:extLst>
          </p:nvPr>
        </p:nvGraphicFramePr>
        <p:xfrm>
          <a:off x="2213862" y="3709771"/>
          <a:ext cx="1074208" cy="1055564"/>
        </p:xfrm>
        <a:graphic>
          <a:graphicData uri="http://schemas.openxmlformats.org/drawingml/2006/table">
            <a:tbl>
              <a:tblPr firstRow="1" bandRow="1">
                <a:tableStyleId>{69C7853C-536D-4A76-A0AE-DD22124D55A5}</a:tableStyleId>
              </a:tblPr>
              <a:tblGrid>
                <a:gridCol w="1074208"/>
              </a:tblGrid>
              <a:tr h="527782">
                <a:tc>
                  <a:txBody>
                    <a:bodyPr/>
                    <a:lstStyle/>
                    <a:p>
                      <a:pPr algn="ctr"/>
                      <a:r>
                        <a:rPr kumimoji="1" lang="en-US" altLang="ja-JP" sz="2400" b="0" dirty="0" smtClean="0">
                          <a:solidFill>
                            <a:schemeClr val="tx1"/>
                          </a:solidFill>
                        </a:rPr>
                        <a:t>4500</a:t>
                      </a:r>
                      <a:endParaRPr kumimoji="1" lang="ja-JP" altLang="en-US" sz="2400" b="0" dirty="0">
                        <a:solidFill>
                          <a:schemeClr val="tx1"/>
                        </a:solidFill>
                      </a:endParaRPr>
                    </a:p>
                  </a:txBody>
                  <a:tcPr/>
                </a:tc>
              </a:tr>
              <a:tr h="527782">
                <a:tc>
                  <a:txBody>
                    <a:bodyPr/>
                    <a:lstStyle/>
                    <a:p>
                      <a:pPr algn="ctr"/>
                      <a:r>
                        <a:rPr kumimoji="1" lang="en-US" altLang="ja-JP" sz="2400" dirty="0" smtClean="0">
                          <a:solidFill>
                            <a:schemeClr val="tx1"/>
                          </a:solidFill>
                        </a:rPr>
                        <a:t>4500</a:t>
                      </a:r>
                      <a:endParaRPr kumimoji="1" lang="ja-JP" altLang="en-US" sz="2400" dirty="0">
                        <a:solidFill>
                          <a:schemeClr val="tx1"/>
                        </a:solidFill>
                      </a:endParaRPr>
                    </a:p>
                  </a:txBody>
                  <a:tcPr/>
                </a:tc>
              </a:tr>
            </a:tbl>
          </a:graphicData>
        </a:graphic>
      </p:graphicFrame>
      <p:sp>
        <p:nvSpPr>
          <p:cNvPr id="8" name="右矢印 7"/>
          <p:cNvSpPr/>
          <p:nvPr/>
        </p:nvSpPr>
        <p:spPr>
          <a:xfrm flipV="1">
            <a:off x="3362883" y="4175449"/>
            <a:ext cx="903830" cy="14096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23" name="表 22"/>
          <p:cNvGraphicFramePr>
            <a:graphicFrameLocks noGrp="1"/>
          </p:cNvGraphicFramePr>
          <p:nvPr>
            <p:extLst>
              <p:ext uri="{D42A27DB-BD31-4B8C-83A1-F6EECF244321}">
                <p14:modId xmlns:p14="http://schemas.microsoft.com/office/powerpoint/2010/main" val="2091694555"/>
              </p:ext>
            </p:extLst>
          </p:nvPr>
        </p:nvGraphicFramePr>
        <p:xfrm>
          <a:off x="4431068" y="2503271"/>
          <a:ext cx="1430891" cy="914400"/>
        </p:xfrm>
        <a:graphic>
          <a:graphicData uri="http://schemas.openxmlformats.org/drawingml/2006/table">
            <a:tbl>
              <a:tblPr firstRow="1" bandRow="1">
                <a:tableStyleId>{3C2FFA5D-87B4-456A-9821-1D502468CF0F}</a:tableStyleId>
              </a:tblPr>
              <a:tblGrid>
                <a:gridCol w="1430891"/>
              </a:tblGrid>
              <a:tr h="448226">
                <a:tc>
                  <a:txBody>
                    <a:bodyPr/>
                    <a:lstStyle/>
                    <a:p>
                      <a:pPr algn="ctr"/>
                      <a:r>
                        <a:rPr kumimoji="1" lang="en-US" altLang="ja-JP" sz="2400" b="0" dirty="0" smtClean="0">
                          <a:solidFill>
                            <a:srgbClr val="000000"/>
                          </a:solidFill>
                        </a:rPr>
                        <a:t>4500 +</a:t>
                      </a:r>
                      <a:r>
                        <a:rPr kumimoji="1" lang="en-US" altLang="ja-JP" sz="2400" b="0" baseline="0" dirty="0" smtClean="0">
                          <a:solidFill>
                            <a:srgbClr val="000000"/>
                          </a:solidFill>
                        </a:rPr>
                        <a:t> α</a:t>
                      </a:r>
                      <a:endParaRPr kumimoji="1" lang="ja-JP" altLang="en-US" sz="2400" b="0" dirty="0">
                        <a:solidFill>
                          <a:srgbClr val="000000"/>
                        </a:solidFill>
                      </a:endParaRPr>
                    </a:p>
                  </a:txBody>
                  <a:tcPr>
                    <a:solidFill>
                      <a:srgbClr val="00FF00"/>
                    </a:solidFill>
                  </a:tcPr>
                </a:tc>
              </a:tr>
              <a:tr h="448226">
                <a:tc>
                  <a:txBody>
                    <a:bodyPr/>
                    <a:lstStyle/>
                    <a:p>
                      <a:pPr algn="ctr"/>
                      <a:r>
                        <a:rPr kumimoji="1" lang="en-US" altLang="ja-JP" sz="2400" dirty="0" smtClean="0">
                          <a:solidFill>
                            <a:srgbClr val="000000"/>
                          </a:solidFill>
                        </a:rPr>
                        <a:t>4500 - α</a:t>
                      </a:r>
                      <a:endParaRPr kumimoji="1" lang="ja-JP" altLang="en-US" sz="2400" dirty="0">
                        <a:solidFill>
                          <a:srgbClr val="000000"/>
                        </a:solidFill>
                      </a:endParaRPr>
                    </a:p>
                  </a:txBody>
                  <a:tcPr>
                    <a:solidFill>
                      <a:srgbClr val="FF0000"/>
                    </a:solidFill>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689805702"/>
              </p:ext>
            </p:extLst>
          </p:nvPr>
        </p:nvGraphicFramePr>
        <p:xfrm>
          <a:off x="4409904" y="5075021"/>
          <a:ext cx="1452056" cy="914400"/>
        </p:xfrm>
        <a:graphic>
          <a:graphicData uri="http://schemas.openxmlformats.org/drawingml/2006/table">
            <a:tbl>
              <a:tblPr firstRow="1" bandRow="1">
                <a:tableStyleId>{775DCB02-9BB8-47FD-8907-85C794F793BA}</a:tableStyleId>
              </a:tblPr>
              <a:tblGrid>
                <a:gridCol w="1452056"/>
              </a:tblGrid>
              <a:tr h="437782">
                <a:tc>
                  <a:txBody>
                    <a:bodyPr/>
                    <a:lstStyle/>
                    <a:p>
                      <a:pPr algn="ctr"/>
                      <a:r>
                        <a:rPr kumimoji="1" lang="en-US" altLang="ja-JP" sz="2400" b="0" dirty="0" smtClean="0">
                          <a:solidFill>
                            <a:srgbClr val="000000"/>
                          </a:solidFill>
                        </a:rPr>
                        <a:t>4500 - β</a:t>
                      </a:r>
                      <a:endParaRPr kumimoji="1" lang="ja-JP" altLang="en-US" sz="2400" b="0" dirty="0">
                        <a:solidFill>
                          <a:srgbClr val="000000"/>
                        </a:solidFill>
                      </a:endParaRPr>
                    </a:p>
                  </a:txBody>
                  <a:tcPr>
                    <a:solidFill>
                      <a:srgbClr val="FF0000"/>
                    </a:solidFill>
                  </a:tcPr>
                </a:tc>
              </a:tr>
              <a:tr h="437782">
                <a:tc>
                  <a:txBody>
                    <a:bodyPr/>
                    <a:lstStyle/>
                    <a:p>
                      <a:pPr algn="ctr"/>
                      <a:r>
                        <a:rPr kumimoji="1" lang="en-US" altLang="ja-JP" sz="2400" dirty="0" smtClean="0">
                          <a:solidFill>
                            <a:srgbClr val="000000"/>
                          </a:solidFill>
                        </a:rPr>
                        <a:t>4500 + β</a:t>
                      </a:r>
                      <a:endParaRPr kumimoji="1" lang="ja-JP" altLang="en-US" sz="2400" dirty="0">
                        <a:solidFill>
                          <a:srgbClr val="000000"/>
                        </a:solidFill>
                      </a:endParaRPr>
                    </a:p>
                  </a:txBody>
                  <a:tcPr>
                    <a:solidFill>
                      <a:srgbClr val="00FF00"/>
                    </a:solidFill>
                  </a:tcPr>
                </a:tc>
              </a:tr>
            </a:tbl>
          </a:graphicData>
        </a:graphic>
      </p:graphicFrame>
      <p:sp>
        <p:nvSpPr>
          <p:cNvPr id="26" name="右矢印 25"/>
          <p:cNvSpPr/>
          <p:nvPr/>
        </p:nvSpPr>
        <p:spPr>
          <a:xfrm rot="19443069" flipV="1">
            <a:off x="3274703" y="3206526"/>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2770813" flipV="1">
            <a:off x="3218930" y="5134340"/>
            <a:ext cx="1064629" cy="97993"/>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108153" y="3174972"/>
            <a:ext cx="184666" cy="369332"/>
          </a:xfrm>
          <a:prstGeom prst="rect">
            <a:avLst/>
          </a:prstGeom>
          <a:noFill/>
        </p:spPr>
        <p:txBody>
          <a:bodyPr wrap="none" rtlCol="0">
            <a:spAutoFit/>
          </a:bodyPr>
          <a:lstStyle/>
          <a:p>
            <a:pPr algn="ctr"/>
            <a:endParaRPr kumimoji="1" lang="ja-JP" altLang="en-US" dirty="0"/>
          </a:p>
        </p:txBody>
      </p:sp>
      <p:sp>
        <p:nvSpPr>
          <p:cNvPr id="46" name="テキスト ボックス 45"/>
          <p:cNvSpPr txBox="1"/>
          <p:nvPr/>
        </p:nvSpPr>
        <p:spPr>
          <a:xfrm>
            <a:off x="3163203" y="2308942"/>
            <a:ext cx="1032855" cy="461665"/>
          </a:xfrm>
          <a:prstGeom prst="rect">
            <a:avLst/>
          </a:prstGeom>
          <a:noFill/>
        </p:spPr>
        <p:txBody>
          <a:bodyPr wrap="none" rtlCol="0">
            <a:spAutoFit/>
          </a:bodyPr>
          <a:lstStyle/>
          <a:p>
            <a:pPr algn="ctr"/>
            <a:r>
              <a:rPr kumimoji="1" lang="en-US" altLang="ja-JP" sz="2400" dirty="0" smtClean="0">
                <a:solidFill>
                  <a:srgbClr val="008000"/>
                </a:solidFill>
              </a:rPr>
              <a:t>10.2%</a:t>
            </a:r>
          </a:p>
        </p:txBody>
      </p:sp>
      <p:sp>
        <p:nvSpPr>
          <p:cNvPr id="47" name="テキスト ボックス 46"/>
          <p:cNvSpPr txBox="1"/>
          <p:nvPr/>
        </p:nvSpPr>
        <p:spPr>
          <a:xfrm>
            <a:off x="3421201" y="3376857"/>
            <a:ext cx="1032855" cy="461665"/>
          </a:xfrm>
          <a:prstGeom prst="rect">
            <a:avLst/>
          </a:prstGeom>
          <a:noFill/>
        </p:spPr>
        <p:txBody>
          <a:bodyPr wrap="none" rtlCol="0">
            <a:spAutoFit/>
          </a:bodyPr>
          <a:lstStyle/>
          <a:p>
            <a:pPr algn="ctr"/>
            <a:r>
              <a:rPr kumimoji="1" lang="en-US" altLang="ja-JP" sz="2400" dirty="0" smtClean="0">
                <a:solidFill>
                  <a:srgbClr val="008000"/>
                </a:solidFill>
              </a:rPr>
              <a:t>57.7%</a:t>
            </a:r>
          </a:p>
        </p:txBody>
      </p:sp>
      <p:sp>
        <p:nvSpPr>
          <p:cNvPr id="48" name="テキスト ボックス 47"/>
          <p:cNvSpPr txBox="1"/>
          <p:nvPr/>
        </p:nvSpPr>
        <p:spPr>
          <a:xfrm>
            <a:off x="2880206" y="5297360"/>
            <a:ext cx="1032855" cy="461665"/>
          </a:xfrm>
          <a:prstGeom prst="rect">
            <a:avLst/>
          </a:prstGeom>
          <a:noFill/>
        </p:spPr>
        <p:txBody>
          <a:bodyPr wrap="none" rtlCol="0">
            <a:spAutoFit/>
          </a:bodyPr>
          <a:lstStyle/>
          <a:p>
            <a:pPr algn="ctr"/>
            <a:r>
              <a:rPr lang="en-US" altLang="ja-JP" sz="2400" dirty="0" smtClean="0">
                <a:solidFill>
                  <a:srgbClr val="008000"/>
                </a:solidFill>
              </a:rPr>
              <a:t>32.1</a:t>
            </a:r>
            <a:r>
              <a:rPr kumimoji="1" lang="en-US" altLang="ja-JP" sz="2400" dirty="0" smtClean="0">
                <a:solidFill>
                  <a:srgbClr val="008000"/>
                </a:solidFill>
              </a:rPr>
              <a:t>%</a:t>
            </a:r>
          </a:p>
        </p:txBody>
      </p:sp>
      <p:sp>
        <p:nvSpPr>
          <p:cNvPr id="49" name="テキスト ボックス 48"/>
          <p:cNvSpPr txBox="1"/>
          <p:nvPr/>
        </p:nvSpPr>
        <p:spPr>
          <a:xfrm rot="16200000">
            <a:off x="4994254" y="2624253"/>
            <a:ext cx="488485" cy="707886"/>
          </a:xfrm>
          <a:prstGeom prst="rect">
            <a:avLst/>
          </a:prstGeom>
          <a:noFill/>
        </p:spPr>
        <p:txBody>
          <a:bodyPr wrap="none" rtlCol="0">
            <a:spAutoFit/>
          </a:bodyPr>
          <a:lstStyle/>
          <a:p>
            <a:pPr algn="ctr"/>
            <a:r>
              <a:rPr kumimoji="1" lang="en-US" altLang="ja-JP" sz="4000" b="1" dirty="0" smtClean="0"/>
              <a:t>&lt;</a:t>
            </a:r>
            <a:endParaRPr kumimoji="1" lang="ja-JP" altLang="en-US" sz="4000" b="1" dirty="0"/>
          </a:p>
        </p:txBody>
      </p:sp>
      <p:sp>
        <p:nvSpPr>
          <p:cNvPr id="50" name="テキスト ボックス 49"/>
          <p:cNvSpPr txBox="1"/>
          <p:nvPr/>
        </p:nvSpPr>
        <p:spPr>
          <a:xfrm rot="5400000">
            <a:off x="5055809" y="5187660"/>
            <a:ext cx="488485" cy="707886"/>
          </a:xfrm>
          <a:prstGeom prst="rect">
            <a:avLst/>
          </a:prstGeom>
          <a:noFill/>
        </p:spPr>
        <p:txBody>
          <a:bodyPr wrap="none" rtlCol="0">
            <a:spAutoFit/>
          </a:bodyPr>
          <a:lstStyle/>
          <a:p>
            <a:pPr algn="ctr"/>
            <a:r>
              <a:rPr kumimoji="1" lang="en-US" altLang="ja-JP" sz="4000" b="1" dirty="0" smtClean="0"/>
              <a:t>&lt;</a:t>
            </a:r>
            <a:endParaRPr kumimoji="1" lang="ja-JP" altLang="en-US" sz="4000" b="1" dirty="0"/>
          </a:p>
        </p:txBody>
      </p:sp>
      <p:graphicFrame>
        <p:nvGraphicFramePr>
          <p:cNvPr id="55" name="コンテンツ プレースホルダー 5"/>
          <p:cNvGraphicFramePr>
            <a:graphicFrameLocks/>
          </p:cNvGraphicFramePr>
          <p:nvPr>
            <p:extLst>
              <p:ext uri="{D42A27DB-BD31-4B8C-83A1-F6EECF244321}">
                <p14:modId xmlns:p14="http://schemas.microsoft.com/office/powerpoint/2010/main" val="3705398893"/>
              </p:ext>
            </p:extLst>
          </p:nvPr>
        </p:nvGraphicFramePr>
        <p:xfrm>
          <a:off x="4431068" y="3713530"/>
          <a:ext cx="1430891" cy="1055564"/>
        </p:xfrm>
        <a:graphic>
          <a:graphicData uri="http://schemas.openxmlformats.org/drawingml/2006/table">
            <a:tbl>
              <a:tblPr firstRow="1" bandRow="1">
                <a:tableStyleId>{69C7853C-536D-4A76-A0AE-DD22124D55A5}</a:tableStyleId>
              </a:tblPr>
              <a:tblGrid>
                <a:gridCol w="1430891"/>
              </a:tblGrid>
              <a:tr h="527782">
                <a:tc>
                  <a:txBody>
                    <a:bodyPr/>
                    <a:lstStyle/>
                    <a:p>
                      <a:pPr algn="ctr"/>
                      <a:r>
                        <a:rPr kumimoji="1" lang="en-US" altLang="ja-JP" sz="2400" b="0" dirty="0" smtClean="0">
                          <a:solidFill>
                            <a:schemeClr val="tx1"/>
                          </a:solidFill>
                        </a:rPr>
                        <a:t>4500</a:t>
                      </a:r>
                      <a:endParaRPr kumimoji="1" lang="ja-JP" altLang="en-US" sz="2400" b="0" dirty="0">
                        <a:solidFill>
                          <a:schemeClr val="tx1"/>
                        </a:solidFill>
                      </a:endParaRPr>
                    </a:p>
                  </a:txBody>
                  <a:tcPr/>
                </a:tc>
              </a:tr>
              <a:tr h="527782">
                <a:tc>
                  <a:txBody>
                    <a:bodyPr/>
                    <a:lstStyle/>
                    <a:p>
                      <a:pPr algn="ctr"/>
                      <a:r>
                        <a:rPr kumimoji="1" lang="en-US" altLang="ja-JP" sz="2400" dirty="0" smtClean="0">
                          <a:solidFill>
                            <a:schemeClr val="tx1"/>
                          </a:solidFill>
                        </a:rPr>
                        <a:t>4500</a:t>
                      </a:r>
                      <a:endParaRPr kumimoji="1" lang="ja-JP" altLang="en-US" sz="2400" dirty="0">
                        <a:solidFill>
                          <a:schemeClr val="tx1"/>
                        </a:solidFill>
                      </a:endParaRPr>
                    </a:p>
                  </a:txBody>
                  <a:tcPr/>
                </a:tc>
              </a:tr>
            </a:tbl>
          </a:graphicData>
        </a:graphic>
      </p:graphicFrame>
      <p:sp>
        <p:nvSpPr>
          <p:cNvPr id="16" name="テキスト ボックス 15"/>
          <p:cNvSpPr txBox="1"/>
          <p:nvPr/>
        </p:nvSpPr>
        <p:spPr>
          <a:xfrm>
            <a:off x="6200243" y="2551238"/>
            <a:ext cx="2747116" cy="830997"/>
          </a:xfrm>
          <a:prstGeom prst="rect">
            <a:avLst/>
          </a:prstGeom>
          <a:solidFill>
            <a:schemeClr val="bg2">
              <a:lumMod val="75000"/>
            </a:schemeClr>
          </a:solidFill>
        </p:spPr>
        <p:txBody>
          <a:bodyPr wrap="none" rtlCol="0">
            <a:spAutoFit/>
          </a:bodyPr>
          <a:lstStyle/>
          <a:p>
            <a:r>
              <a:rPr lang="en-US" altLang="ja-JP" sz="2400" dirty="0"/>
              <a:t>Player 1’s Income </a:t>
            </a:r>
            <a:r>
              <a:rPr lang="en-US" altLang="ja-JP" sz="2400" dirty="0" smtClean="0"/>
              <a:t>&gt;</a:t>
            </a:r>
          </a:p>
          <a:p>
            <a:r>
              <a:rPr lang="en-US" altLang="ja-JP" sz="2400" dirty="0" smtClean="0"/>
              <a:t>Player </a:t>
            </a:r>
            <a:r>
              <a:rPr lang="en-US" altLang="ja-JP" sz="2400" dirty="0"/>
              <a:t>2’s Income</a:t>
            </a:r>
            <a:endParaRPr lang="ja-JP" altLang="en-US" sz="2400" dirty="0"/>
          </a:p>
        </p:txBody>
      </p:sp>
      <p:sp>
        <p:nvSpPr>
          <p:cNvPr id="17" name="正方形/長方形 16"/>
          <p:cNvSpPr/>
          <p:nvPr/>
        </p:nvSpPr>
        <p:spPr>
          <a:xfrm>
            <a:off x="6200243" y="3669351"/>
            <a:ext cx="2747116" cy="830997"/>
          </a:xfrm>
          <a:prstGeom prst="rect">
            <a:avLst/>
          </a:prstGeom>
          <a:solidFill>
            <a:schemeClr val="bg2">
              <a:lumMod val="75000"/>
            </a:schemeClr>
          </a:solidFill>
        </p:spPr>
        <p:txBody>
          <a:bodyPr wrap="none">
            <a:spAutoFit/>
          </a:bodyPr>
          <a:lstStyle/>
          <a:p>
            <a:r>
              <a:rPr lang="en-US" altLang="ja-JP" sz="2400" dirty="0"/>
              <a:t>Player 1’s </a:t>
            </a:r>
            <a:r>
              <a:rPr lang="en-US" altLang="ja-JP" sz="2400" dirty="0" smtClean="0"/>
              <a:t>Income =</a:t>
            </a:r>
            <a:endParaRPr lang="en-US" altLang="ja-JP" sz="2400" dirty="0"/>
          </a:p>
          <a:p>
            <a:r>
              <a:rPr lang="en-US" altLang="ja-JP" sz="2400" dirty="0" smtClean="0"/>
              <a:t>Player </a:t>
            </a:r>
            <a:r>
              <a:rPr lang="en-US" altLang="ja-JP" sz="2400" dirty="0"/>
              <a:t>2’s Income</a:t>
            </a:r>
            <a:endParaRPr lang="ja-JP" altLang="en-US" sz="2400" dirty="0"/>
          </a:p>
        </p:txBody>
      </p:sp>
      <p:sp>
        <p:nvSpPr>
          <p:cNvPr id="18" name="正方形/長方形 17"/>
          <p:cNvSpPr/>
          <p:nvPr/>
        </p:nvSpPr>
        <p:spPr>
          <a:xfrm>
            <a:off x="6200243" y="4913383"/>
            <a:ext cx="2747116" cy="830997"/>
          </a:xfrm>
          <a:prstGeom prst="rect">
            <a:avLst/>
          </a:prstGeom>
          <a:solidFill>
            <a:schemeClr val="bg2">
              <a:lumMod val="75000"/>
            </a:schemeClr>
          </a:solidFill>
        </p:spPr>
        <p:txBody>
          <a:bodyPr wrap="none">
            <a:spAutoFit/>
          </a:bodyPr>
          <a:lstStyle/>
          <a:p>
            <a:r>
              <a:rPr lang="en-US" altLang="ja-JP" sz="2400" dirty="0"/>
              <a:t>Player 1’s Income </a:t>
            </a:r>
            <a:r>
              <a:rPr lang="en-US" altLang="ja-JP" sz="2400" dirty="0" smtClean="0"/>
              <a:t>&lt;</a:t>
            </a:r>
            <a:endParaRPr lang="en-US" altLang="ja-JP" sz="2400" dirty="0"/>
          </a:p>
          <a:p>
            <a:r>
              <a:rPr lang="en-US" altLang="ja-JP" sz="2400" dirty="0" smtClean="0"/>
              <a:t>Player </a:t>
            </a:r>
            <a:r>
              <a:rPr lang="en-US" altLang="ja-JP" sz="2400" dirty="0"/>
              <a:t>2’s Income</a:t>
            </a:r>
            <a:endParaRPr lang="ja-JP" altLang="en-US" sz="2400" dirty="0"/>
          </a:p>
        </p:txBody>
      </p:sp>
      <p:sp>
        <p:nvSpPr>
          <p:cNvPr id="19" name="テキスト ボックス 18"/>
          <p:cNvSpPr txBox="1"/>
          <p:nvPr/>
        </p:nvSpPr>
        <p:spPr>
          <a:xfrm>
            <a:off x="133090" y="4875062"/>
            <a:ext cx="2747116" cy="830997"/>
          </a:xfrm>
          <a:prstGeom prst="rect">
            <a:avLst/>
          </a:prstGeom>
          <a:solidFill>
            <a:schemeClr val="bg2">
              <a:lumMod val="75000"/>
            </a:schemeClr>
          </a:solidFill>
        </p:spPr>
        <p:txBody>
          <a:bodyPr wrap="none" rtlCol="0">
            <a:spAutoFit/>
          </a:bodyPr>
          <a:lstStyle/>
          <a:p>
            <a:r>
              <a:rPr lang="en-US" altLang="ja-JP" sz="2400" dirty="0" smtClean="0">
                <a:solidFill>
                  <a:srgbClr val="000000"/>
                </a:solidFill>
              </a:rPr>
              <a:t>Player </a:t>
            </a:r>
            <a:r>
              <a:rPr lang="en-US" altLang="ja-JP" sz="2400" dirty="0">
                <a:solidFill>
                  <a:srgbClr val="000000"/>
                </a:solidFill>
              </a:rPr>
              <a:t>1’s Income </a:t>
            </a:r>
            <a:r>
              <a:rPr lang="en-US" altLang="ja-JP" sz="2400" dirty="0" smtClean="0">
                <a:solidFill>
                  <a:srgbClr val="000000"/>
                </a:solidFill>
              </a:rPr>
              <a:t>=</a:t>
            </a:r>
          </a:p>
          <a:p>
            <a:r>
              <a:rPr lang="en-US" altLang="ja-JP" sz="2400" dirty="0" smtClean="0">
                <a:solidFill>
                  <a:srgbClr val="000000"/>
                </a:solidFill>
              </a:rPr>
              <a:t>Player </a:t>
            </a:r>
            <a:r>
              <a:rPr lang="en-US" altLang="ja-JP" sz="2400" dirty="0">
                <a:solidFill>
                  <a:srgbClr val="000000"/>
                </a:solidFill>
              </a:rPr>
              <a:t>2’s </a:t>
            </a:r>
            <a:r>
              <a:rPr lang="en-US" altLang="ja-JP" sz="2400" dirty="0" smtClean="0">
                <a:solidFill>
                  <a:srgbClr val="000000"/>
                </a:solidFill>
              </a:rPr>
              <a:t>Income</a:t>
            </a:r>
            <a:endParaRPr lang="ja-JP" altLang="en-US" sz="2400" dirty="0">
              <a:solidFill>
                <a:srgbClr val="000000"/>
              </a:solidFill>
            </a:endParaRPr>
          </a:p>
        </p:txBody>
      </p:sp>
      <p:sp>
        <p:nvSpPr>
          <p:cNvPr id="3" name="正方形/長方形 2"/>
          <p:cNvSpPr/>
          <p:nvPr/>
        </p:nvSpPr>
        <p:spPr>
          <a:xfrm>
            <a:off x="4937751" y="968917"/>
            <a:ext cx="1898276" cy="584776"/>
          </a:xfrm>
          <a:prstGeom prst="rect">
            <a:avLst/>
          </a:prstGeom>
        </p:spPr>
        <p:txBody>
          <a:bodyPr wrap="none">
            <a:spAutoFit/>
          </a:bodyPr>
          <a:lstStyle/>
          <a:p>
            <a:r>
              <a:rPr lang="en-US" altLang="ja-JP" sz="3200" dirty="0">
                <a:solidFill>
                  <a:srgbClr val="0000FF"/>
                </a:solidFill>
                <a:effectLst>
                  <a:glow rad="101600">
                    <a:srgbClr val="FFE880">
                      <a:tint val="20000"/>
                      <a:alpha val="60000"/>
                    </a:srgbClr>
                  </a:glow>
                  <a:outerShdw blurRad="50800" dist="50800" dir="2700000" algn="tl" rotWithShape="0">
                    <a:srgbClr val="000000">
                      <a:alpha val="43137"/>
                    </a:srgbClr>
                  </a:outerShdw>
                </a:effectLst>
              </a:rPr>
              <a:t>(Opinion) </a:t>
            </a:r>
            <a:endParaRPr lang="ja-JP" altLang="en-US" sz="3200" dirty="0"/>
          </a:p>
        </p:txBody>
      </p:sp>
      <p:sp>
        <p:nvSpPr>
          <p:cNvPr id="4" name="正方形/長方形 3"/>
          <p:cNvSpPr/>
          <p:nvPr/>
        </p:nvSpPr>
        <p:spPr>
          <a:xfrm>
            <a:off x="3120870" y="2672522"/>
            <a:ext cx="1097476" cy="461665"/>
          </a:xfrm>
          <a:prstGeom prst="rect">
            <a:avLst/>
          </a:prstGeom>
        </p:spPr>
        <p:txBody>
          <a:bodyPr wrap="none">
            <a:spAutoFit/>
          </a:bodyPr>
          <a:lstStyle/>
          <a:p>
            <a:pPr algn="ctr"/>
            <a:r>
              <a:rPr lang="en-US" altLang="ja-JP" sz="2400" dirty="0">
                <a:solidFill>
                  <a:srgbClr val="0000FF"/>
                </a:solidFill>
              </a:rPr>
              <a:t>(7.9%)</a:t>
            </a:r>
            <a:endParaRPr lang="ja-JP" altLang="en-US" sz="2400" dirty="0">
              <a:solidFill>
                <a:srgbClr val="0000FF"/>
              </a:solidFill>
            </a:endParaRPr>
          </a:p>
        </p:txBody>
      </p:sp>
      <p:sp>
        <p:nvSpPr>
          <p:cNvPr id="5" name="正方形/長方形 4"/>
          <p:cNvSpPr/>
          <p:nvPr/>
        </p:nvSpPr>
        <p:spPr>
          <a:xfrm>
            <a:off x="3288070" y="3620530"/>
            <a:ext cx="1267895" cy="461665"/>
          </a:xfrm>
          <a:prstGeom prst="rect">
            <a:avLst/>
          </a:prstGeom>
        </p:spPr>
        <p:txBody>
          <a:bodyPr wrap="none">
            <a:spAutoFit/>
          </a:bodyPr>
          <a:lstStyle/>
          <a:p>
            <a:pPr algn="ctr"/>
            <a:r>
              <a:rPr lang="en-US" altLang="ja-JP" sz="2400" dirty="0">
                <a:solidFill>
                  <a:srgbClr val="0000FF"/>
                </a:solidFill>
              </a:rPr>
              <a:t>(78.6%)</a:t>
            </a:r>
            <a:endParaRPr lang="ja-JP" altLang="en-US" sz="2400" dirty="0">
              <a:solidFill>
                <a:srgbClr val="0000FF"/>
              </a:solidFill>
            </a:endParaRPr>
          </a:p>
        </p:txBody>
      </p:sp>
      <p:sp>
        <p:nvSpPr>
          <p:cNvPr id="7" name="正方形/長方形 6"/>
          <p:cNvSpPr/>
          <p:nvPr/>
        </p:nvSpPr>
        <p:spPr>
          <a:xfrm>
            <a:off x="2762686" y="5687470"/>
            <a:ext cx="1267895" cy="461665"/>
          </a:xfrm>
          <a:prstGeom prst="rect">
            <a:avLst/>
          </a:prstGeom>
        </p:spPr>
        <p:txBody>
          <a:bodyPr wrap="none">
            <a:spAutoFit/>
          </a:bodyPr>
          <a:lstStyle/>
          <a:p>
            <a:pPr algn="ctr"/>
            <a:r>
              <a:rPr lang="en-US" altLang="ja-JP" sz="2400" dirty="0">
                <a:solidFill>
                  <a:srgbClr val="0000FF"/>
                </a:solidFill>
              </a:rPr>
              <a:t>(13.5%)</a:t>
            </a:r>
            <a:endParaRPr lang="ja-JP" altLang="en-US" sz="2400" dirty="0">
              <a:solidFill>
                <a:srgbClr val="0000FF"/>
              </a:solidFill>
            </a:endParaRPr>
          </a:p>
        </p:txBody>
      </p:sp>
    </p:spTree>
    <p:extLst>
      <p:ext uri="{BB962C8B-B14F-4D97-AF65-F5344CB8AC3E}">
        <p14:creationId xmlns:p14="http://schemas.microsoft.com/office/powerpoint/2010/main" val="324898194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280" y="436563"/>
            <a:ext cx="8041440" cy="1442674"/>
          </a:xfrm>
        </p:spPr>
        <p:txBody>
          <a:bodyPr/>
          <a:lstStyle/>
          <a:p>
            <a:r>
              <a:rPr lang="en-US" altLang="ja-JP" sz="2800" dirty="0"/>
              <a:t>Redistribution of unequally distributed </a:t>
            </a:r>
            <a:r>
              <a:rPr lang="en-US" altLang="ja-JP" sz="2800" dirty="0" smtClean="0"/>
              <a:t>income</a:t>
            </a:r>
            <a:r>
              <a:rPr lang="en-US" altLang="ja-JP" sz="2800" dirty="0" smtClean="0">
                <a:solidFill>
                  <a:schemeClr val="tx1"/>
                </a:solidFill>
              </a:rPr>
              <a:t/>
            </a:r>
            <a:br>
              <a:rPr lang="en-US" altLang="ja-JP" sz="2800" dirty="0" smtClean="0">
                <a:solidFill>
                  <a:schemeClr val="tx1"/>
                </a:solidFill>
              </a:rPr>
            </a:br>
            <a:r>
              <a:rPr lang="en-US" altLang="ja-JP" sz="2800" dirty="0" smtClean="0">
                <a:solidFill>
                  <a:schemeClr val="tx1"/>
                </a:solidFill>
              </a:rPr>
              <a:t>Player </a:t>
            </a:r>
            <a:r>
              <a:rPr lang="en-US" altLang="ja-JP" sz="2800" dirty="0">
                <a:solidFill>
                  <a:schemeClr val="tx1"/>
                </a:solidFill>
              </a:rPr>
              <a:t>3’s Answers to </a:t>
            </a:r>
            <a:r>
              <a:rPr lang="en-US" altLang="ja-JP" sz="2800" dirty="0" smtClean="0">
                <a:solidFill>
                  <a:schemeClr val="tx1"/>
                </a:solidFill>
              </a:rPr>
              <a:t>Opinion &amp; Guess Questions</a:t>
            </a:r>
            <a:r>
              <a:rPr lang="en-US" altLang="ja-JP" sz="2800" dirty="0">
                <a:solidFill>
                  <a:schemeClr val="tx1"/>
                </a:solidFill>
              </a:rPr>
              <a:t/>
            </a:r>
            <a:br>
              <a:rPr lang="en-US" altLang="ja-JP" sz="2800" dirty="0">
                <a:solidFill>
                  <a:schemeClr val="tx1"/>
                </a:solidFill>
              </a:rPr>
            </a:br>
            <a:endParaRPr kumimoji="1" lang="ja-JP" altLang="en-US" sz="2800" dirty="0">
              <a:solidFill>
                <a:schemeClr val="tx1"/>
              </a:solidFill>
            </a:endParaRPr>
          </a:p>
        </p:txBody>
      </p:sp>
      <p:pic>
        <p:nvPicPr>
          <p:cNvPr id="8" name="コンテンツ プレースホルダー 7"/>
          <p:cNvPicPr>
            <a:picLocks noGrp="1" noChangeAspect="1"/>
          </p:cNvPicPr>
          <p:nvPr>
            <p:ph idx="1"/>
          </p:nvPr>
        </p:nvPicPr>
        <p:blipFill>
          <a:blip r:embed="rId3"/>
          <a:srcRect l="-280479" r="-280479"/>
          <a:stretch>
            <a:fillRect/>
          </a:stretch>
        </p:blipFill>
        <p:spPr>
          <a:xfrm>
            <a:off x="2798234" y="2348468"/>
            <a:ext cx="7467600" cy="4108412"/>
          </a:xfrm>
        </p:spPr>
      </p:pic>
      <p:pic>
        <p:nvPicPr>
          <p:cNvPr id="9" name="図 8"/>
          <p:cNvPicPr>
            <a:picLocks noChangeAspect="1"/>
          </p:cNvPicPr>
          <p:nvPr/>
        </p:nvPicPr>
        <p:blipFill>
          <a:blip r:embed="rId4"/>
          <a:stretch>
            <a:fillRect/>
          </a:stretch>
        </p:blipFill>
        <p:spPr>
          <a:xfrm>
            <a:off x="7624234" y="2316680"/>
            <a:ext cx="1117600" cy="4140200"/>
          </a:xfrm>
          <a:prstGeom prst="rect">
            <a:avLst/>
          </a:prstGeom>
        </p:spPr>
      </p:pic>
      <p:sp>
        <p:nvSpPr>
          <p:cNvPr id="3" name="テキスト ボックス 2"/>
          <p:cNvSpPr txBox="1"/>
          <p:nvPr/>
        </p:nvSpPr>
        <p:spPr>
          <a:xfrm>
            <a:off x="2611967" y="1448098"/>
            <a:ext cx="4992473" cy="461665"/>
          </a:xfrm>
          <a:prstGeom prst="rect">
            <a:avLst/>
          </a:prstGeom>
          <a:solidFill>
            <a:schemeClr val="bg2">
              <a:lumMod val="75000"/>
            </a:schemeClr>
          </a:solidFill>
        </p:spPr>
        <p:txBody>
          <a:bodyPr wrap="none" rtlCol="0">
            <a:spAutoFit/>
          </a:bodyPr>
          <a:lstStyle/>
          <a:p>
            <a:r>
              <a:rPr lang="en-US" altLang="ja-JP" sz="2400" dirty="0" smtClean="0">
                <a:solidFill>
                  <a:srgbClr val="0000FF"/>
                </a:solidFill>
              </a:rPr>
              <a:t>Player </a:t>
            </a:r>
            <a:r>
              <a:rPr lang="en-US" altLang="ja-JP" sz="2400" i="1" dirty="0" smtClean="0">
                <a:solidFill>
                  <a:srgbClr val="0000FF"/>
                </a:solidFill>
              </a:rPr>
              <a:t>I’s</a:t>
            </a:r>
            <a:r>
              <a:rPr lang="en-US" altLang="ja-JP" sz="2400" dirty="0" smtClean="0">
                <a:solidFill>
                  <a:srgbClr val="0000FF"/>
                </a:solidFill>
              </a:rPr>
              <a:t> Income &gt; Player </a:t>
            </a:r>
            <a:r>
              <a:rPr lang="en-US" altLang="ja-JP" sz="2400" i="1" dirty="0" smtClean="0">
                <a:solidFill>
                  <a:srgbClr val="0000FF"/>
                </a:solidFill>
              </a:rPr>
              <a:t>J’s</a:t>
            </a:r>
            <a:r>
              <a:rPr lang="en-US" altLang="ja-JP" sz="2400" dirty="0" smtClean="0">
                <a:solidFill>
                  <a:srgbClr val="0000FF"/>
                </a:solidFill>
              </a:rPr>
              <a:t> Income</a:t>
            </a:r>
          </a:p>
        </p:txBody>
      </p:sp>
      <p:sp>
        <p:nvSpPr>
          <p:cNvPr id="4" name="テキスト ボックス 3"/>
          <p:cNvSpPr txBox="1"/>
          <p:nvPr/>
        </p:nvSpPr>
        <p:spPr>
          <a:xfrm>
            <a:off x="304801" y="3121994"/>
            <a:ext cx="5139147" cy="461665"/>
          </a:xfrm>
          <a:prstGeom prst="rect">
            <a:avLst/>
          </a:prstGeom>
          <a:solidFill>
            <a:schemeClr val="bg2">
              <a:lumMod val="75000"/>
            </a:schemeClr>
          </a:solidFill>
        </p:spPr>
        <p:txBody>
          <a:bodyPr wrap="none" rtlCol="0">
            <a:spAutoFit/>
          </a:bodyPr>
          <a:lstStyle/>
          <a:p>
            <a:r>
              <a:rPr lang="en-US" altLang="ja-JP" sz="2400" dirty="0" smtClean="0">
                <a:solidFill>
                  <a:srgbClr val="0000FF"/>
                </a:solidFill>
              </a:rPr>
              <a:t>Player </a:t>
            </a:r>
            <a:r>
              <a:rPr lang="en-US" altLang="ja-JP" sz="2400" i="1" dirty="0" smtClean="0">
                <a:solidFill>
                  <a:srgbClr val="0000FF"/>
                </a:solidFill>
              </a:rPr>
              <a:t>I’s</a:t>
            </a:r>
            <a:r>
              <a:rPr lang="en-US" altLang="ja-JP" sz="2400" dirty="0" smtClean="0">
                <a:solidFill>
                  <a:srgbClr val="0000FF"/>
                </a:solidFill>
              </a:rPr>
              <a:t> Income &gt; Player </a:t>
            </a:r>
            <a:r>
              <a:rPr lang="en-US" altLang="ja-JP" sz="2400" i="1" dirty="0" smtClean="0">
                <a:solidFill>
                  <a:srgbClr val="0000FF"/>
                </a:solidFill>
              </a:rPr>
              <a:t>J’s</a:t>
            </a:r>
            <a:r>
              <a:rPr lang="en-US" altLang="ja-JP" sz="2400" dirty="0" smtClean="0">
                <a:solidFill>
                  <a:srgbClr val="0000FF"/>
                </a:solidFill>
              </a:rPr>
              <a:t> Income</a:t>
            </a:r>
          </a:p>
        </p:txBody>
      </p:sp>
      <p:sp>
        <p:nvSpPr>
          <p:cNvPr id="5" name="正方形/長方形 4"/>
          <p:cNvSpPr/>
          <p:nvPr/>
        </p:nvSpPr>
        <p:spPr>
          <a:xfrm>
            <a:off x="304801" y="4636895"/>
            <a:ext cx="5139147" cy="461665"/>
          </a:xfrm>
          <a:prstGeom prst="rect">
            <a:avLst/>
          </a:prstGeom>
          <a:solidFill>
            <a:schemeClr val="bg2">
              <a:lumMod val="75000"/>
            </a:schemeClr>
          </a:solidFill>
        </p:spPr>
        <p:txBody>
          <a:bodyPr wrap="none">
            <a:spAutoFit/>
          </a:bodyPr>
          <a:lstStyle/>
          <a:p>
            <a:r>
              <a:rPr lang="en-US" altLang="ja-JP" sz="2400" dirty="0"/>
              <a:t>Player </a:t>
            </a:r>
            <a:r>
              <a:rPr lang="en-US" altLang="ja-JP" sz="2400" i="1" dirty="0" smtClean="0"/>
              <a:t>I’s</a:t>
            </a:r>
            <a:r>
              <a:rPr lang="en-US" altLang="ja-JP" sz="2400" dirty="0" smtClean="0"/>
              <a:t> </a:t>
            </a:r>
            <a:r>
              <a:rPr lang="en-US" altLang="ja-JP" sz="2400" dirty="0"/>
              <a:t>Income =</a:t>
            </a:r>
            <a:r>
              <a:rPr lang="en-US" altLang="ja-JP" sz="2400" dirty="0" smtClean="0"/>
              <a:t> Player </a:t>
            </a:r>
            <a:r>
              <a:rPr lang="en-US" altLang="ja-JP" sz="2400" i="1" dirty="0" smtClean="0"/>
              <a:t>J’s</a:t>
            </a:r>
            <a:r>
              <a:rPr lang="en-US" altLang="ja-JP" sz="2400" dirty="0" smtClean="0"/>
              <a:t> </a:t>
            </a:r>
            <a:r>
              <a:rPr lang="en-US" altLang="ja-JP" sz="2400" dirty="0"/>
              <a:t>Income</a:t>
            </a:r>
            <a:endParaRPr lang="ja-JP" altLang="en-US" sz="2400" dirty="0"/>
          </a:p>
        </p:txBody>
      </p:sp>
      <p:sp>
        <p:nvSpPr>
          <p:cNvPr id="6" name="正方形/長方形 5"/>
          <p:cNvSpPr/>
          <p:nvPr/>
        </p:nvSpPr>
        <p:spPr>
          <a:xfrm>
            <a:off x="304801" y="5657672"/>
            <a:ext cx="5139147" cy="461665"/>
          </a:xfrm>
          <a:prstGeom prst="rect">
            <a:avLst/>
          </a:prstGeom>
          <a:solidFill>
            <a:schemeClr val="bg2">
              <a:lumMod val="75000"/>
            </a:schemeClr>
          </a:solidFill>
        </p:spPr>
        <p:txBody>
          <a:bodyPr wrap="none">
            <a:spAutoFit/>
          </a:bodyPr>
          <a:lstStyle/>
          <a:p>
            <a:r>
              <a:rPr lang="en-US" altLang="ja-JP" sz="2400" dirty="0">
                <a:solidFill>
                  <a:srgbClr val="0000FF"/>
                </a:solidFill>
              </a:rPr>
              <a:t>Player </a:t>
            </a:r>
            <a:r>
              <a:rPr lang="en-US" altLang="ja-JP" sz="2400" i="1" dirty="0" smtClean="0">
                <a:solidFill>
                  <a:srgbClr val="0000FF"/>
                </a:solidFill>
              </a:rPr>
              <a:t>I’s</a:t>
            </a:r>
            <a:r>
              <a:rPr lang="en-US" altLang="ja-JP" sz="2400" dirty="0" smtClean="0">
                <a:solidFill>
                  <a:srgbClr val="0000FF"/>
                </a:solidFill>
              </a:rPr>
              <a:t> </a:t>
            </a:r>
            <a:r>
              <a:rPr lang="en-US" altLang="ja-JP" sz="2400" dirty="0">
                <a:solidFill>
                  <a:srgbClr val="0000FF"/>
                </a:solidFill>
              </a:rPr>
              <a:t>Income &lt;</a:t>
            </a:r>
            <a:r>
              <a:rPr lang="en-US" altLang="ja-JP" sz="2400" dirty="0" smtClean="0">
                <a:solidFill>
                  <a:srgbClr val="0000FF"/>
                </a:solidFill>
              </a:rPr>
              <a:t> </a:t>
            </a:r>
            <a:r>
              <a:rPr lang="en-US" altLang="ja-JP" sz="2400" dirty="0">
                <a:solidFill>
                  <a:srgbClr val="0000FF"/>
                </a:solidFill>
              </a:rPr>
              <a:t>Player </a:t>
            </a:r>
            <a:r>
              <a:rPr lang="en-US" altLang="ja-JP" sz="2400" i="1" dirty="0" smtClean="0">
                <a:solidFill>
                  <a:srgbClr val="0000FF"/>
                </a:solidFill>
              </a:rPr>
              <a:t>J’s</a:t>
            </a:r>
            <a:r>
              <a:rPr lang="en-US" altLang="ja-JP" sz="2400" dirty="0" smtClean="0">
                <a:solidFill>
                  <a:srgbClr val="0000FF"/>
                </a:solidFill>
              </a:rPr>
              <a:t> Income</a:t>
            </a:r>
          </a:p>
        </p:txBody>
      </p:sp>
    </p:spTree>
    <p:extLst>
      <p:ext uri="{BB962C8B-B14F-4D97-AF65-F5344CB8AC3E}">
        <p14:creationId xmlns:p14="http://schemas.microsoft.com/office/powerpoint/2010/main" val="25081642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Redistribution of equally distributed income</a:t>
            </a:r>
            <a:r>
              <a:rPr lang="ja-JP" altLang="en-US" sz="2800" dirty="0"/>
              <a:t/>
            </a:r>
            <a:br>
              <a:rPr lang="ja-JP" altLang="en-US" sz="2800" dirty="0"/>
            </a:br>
            <a:r>
              <a:rPr lang="en-US" altLang="ja-JP" sz="2800" dirty="0" smtClean="0">
                <a:solidFill>
                  <a:schemeClr val="tx1"/>
                </a:solidFill>
              </a:rPr>
              <a:t>Player </a:t>
            </a:r>
            <a:r>
              <a:rPr lang="en-US" altLang="ja-JP" sz="2800" dirty="0">
                <a:solidFill>
                  <a:schemeClr val="tx1"/>
                </a:solidFill>
              </a:rPr>
              <a:t>3’s Answers to </a:t>
            </a:r>
            <a:r>
              <a:rPr lang="en-US" altLang="ja-JP" sz="2800" dirty="0" smtClean="0">
                <a:solidFill>
                  <a:schemeClr val="tx1"/>
                </a:solidFill>
              </a:rPr>
              <a:t>Opinion &amp; Guess Questions</a:t>
            </a:r>
            <a:r>
              <a:rPr lang="en-US" altLang="ja-JP" sz="2800" dirty="0">
                <a:solidFill>
                  <a:schemeClr val="tx1"/>
                </a:solidFill>
              </a:rPr>
              <a:t/>
            </a:r>
            <a:br>
              <a:rPr lang="en-US" altLang="ja-JP" sz="2800" dirty="0">
                <a:solidFill>
                  <a:schemeClr val="tx1"/>
                </a:solidFill>
              </a:rPr>
            </a:br>
            <a:endParaRPr kumimoji="1" lang="ja-JP" altLang="en-US" sz="2800" dirty="0">
              <a:solidFill>
                <a:schemeClr val="tx1"/>
              </a:solidFill>
            </a:endParaRPr>
          </a:p>
        </p:txBody>
      </p:sp>
      <p:pic>
        <p:nvPicPr>
          <p:cNvPr id="15" name="図 14"/>
          <p:cNvPicPr>
            <a:picLocks noChangeAspect="1"/>
          </p:cNvPicPr>
          <p:nvPr/>
        </p:nvPicPr>
        <p:blipFill>
          <a:blip r:embed="rId2"/>
          <a:stretch>
            <a:fillRect/>
          </a:stretch>
        </p:blipFill>
        <p:spPr>
          <a:xfrm>
            <a:off x="5964767" y="1932860"/>
            <a:ext cx="1117600" cy="4108412"/>
          </a:xfrm>
          <a:prstGeom prst="rect">
            <a:avLst/>
          </a:prstGeom>
        </p:spPr>
      </p:pic>
      <p:pic>
        <p:nvPicPr>
          <p:cNvPr id="16" name="図 15"/>
          <p:cNvPicPr>
            <a:picLocks noChangeAspect="1"/>
          </p:cNvPicPr>
          <p:nvPr/>
        </p:nvPicPr>
        <p:blipFill>
          <a:blip r:embed="rId3"/>
          <a:stretch>
            <a:fillRect/>
          </a:stretch>
        </p:blipFill>
        <p:spPr>
          <a:xfrm>
            <a:off x="7615767" y="1901072"/>
            <a:ext cx="1117600" cy="4140200"/>
          </a:xfrm>
          <a:prstGeom prst="rect">
            <a:avLst/>
          </a:prstGeom>
        </p:spPr>
      </p:pic>
      <p:sp>
        <p:nvSpPr>
          <p:cNvPr id="10" name="テキスト ボックス 9"/>
          <p:cNvSpPr txBox="1"/>
          <p:nvPr/>
        </p:nvSpPr>
        <p:spPr>
          <a:xfrm>
            <a:off x="2888651" y="1517208"/>
            <a:ext cx="4978947" cy="461665"/>
          </a:xfrm>
          <a:prstGeom prst="rect">
            <a:avLst/>
          </a:prstGeom>
          <a:solidFill>
            <a:schemeClr val="bg2">
              <a:lumMod val="75000"/>
            </a:schemeClr>
          </a:solidFill>
        </p:spPr>
        <p:txBody>
          <a:bodyPr wrap="none" rtlCol="0">
            <a:spAutoFit/>
          </a:bodyPr>
          <a:lstStyle/>
          <a:p>
            <a:r>
              <a:rPr lang="en-US" altLang="ja-JP" sz="2400" dirty="0" smtClean="0">
                <a:solidFill>
                  <a:srgbClr val="000000"/>
                </a:solidFill>
              </a:rPr>
              <a:t>Player </a:t>
            </a:r>
            <a:r>
              <a:rPr lang="en-US" altLang="ja-JP" sz="2400" i="1" dirty="0" smtClean="0">
                <a:solidFill>
                  <a:srgbClr val="000000"/>
                </a:solidFill>
              </a:rPr>
              <a:t>I’s</a:t>
            </a:r>
            <a:r>
              <a:rPr lang="en-US" altLang="ja-JP" sz="2400" dirty="0" smtClean="0">
                <a:solidFill>
                  <a:srgbClr val="000000"/>
                </a:solidFill>
              </a:rPr>
              <a:t> Income = Player </a:t>
            </a:r>
            <a:r>
              <a:rPr lang="en-US" altLang="ja-JP" sz="2400" i="1" dirty="0" smtClean="0">
                <a:solidFill>
                  <a:srgbClr val="000000"/>
                </a:solidFill>
              </a:rPr>
              <a:t>J’s</a:t>
            </a:r>
            <a:r>
              <a:rPr lang="en-US" altLang="ja-JP" sz="2400" dirty="0" smtClean="0">
                <a:solidFill>
                  <a:srgbClr val="000000"/>
                </a:solidFill>
              </a:rPr>
              <a:t> Income</a:t>
            </a:r>
            <a:endParaRPr kumimoji="1" lang="ja-JP" altLang="en-US" sz="2400" dirty="0">
              <a:solidFill>
                <a:srgbClr val="000000"/>
              </a:solidFill>
            </a:endParaRPr>
          </a:p>
        </p:txBody>
      </p:sp>
      <p:sp>
        <p:nvSpPr>
          <p:cNvPr id="11" name="テキスト ボックス 10"/>
          <p:cNvSpPr txBox="1"/>
          <p:nvPr/>
        </p:nvSpPr>
        <p:spPr>
          <a:xfrm>
            <a:off x="319077" y="2454291"/>
            <a:ext cx="5139147" cy="461665"/>
          </a:xfrm>
          <a:prstGeom prst="rect">
            <a:avLst/>
          </a:prstGeom>
          <a:solidFill>
            <a:schemeClr val="bg2">
              <a:lumMod val="75000"/>
            </a:schemeClr>
          </a:solidFill>
        </p:spPr>
        <p:txBody>
          <a:bodyPr wrap="none" rtlCol="0">
            <a:spAutoFit/>
          </a:bodyPr>
          <a:lstStyle/>
          <a:p>
            <a:r>
              <a:rPr lang="en-US" altLang="ja-JP" sz="2400" dirty="0"/>
              <a:t>Player </a:t>
            </a:r>
            <a:r>
              <a:rPr lang="en-US" altLang="ja-JP" sz="2400" i="1" dirty="0" smtClean="0"/>
              <a:t>I’s</a:t>
            </a:r>
            <a:r>
              <a:rPr lang="en-US" altLang="ja-JP" sz="2400" dirty="0" smtClean="0"/>
              <a:t> </a:t>
            </a:r>
            <a:r>
              <a:rPr lang="en-US" altLang="ja-JP" sz="2400" dirty="0"/>
              <a:t>Income &lt; Player </a:t>
            </a:r>
            <a:r>
              <a:rPr lang="en-US" altLang="ja-JP" sz="2400" i="1" dirty="0" smtClean="0"/>
              <a:t>J’s</a:t>
            </a:r>
            <a:r>
              <a:rPr lang="en-US" altLang="ja-JP" sz="2400" dirty="0" smtClean="0"/>
              <a:t> </a:t>
            </a:r>
            <a:r>
              <a:rPr lang="en-US" altLang="ja-JP" sz="2400" dirty="0"/>
              <a:t>Income</a:t>
            </a:r>
            <a:endParaRPr lang="ja-JP" altLang="en-US" sz="2400" dirty="0"/>
          </a:p>
        </p:txBody>
      </p:sp>
      <p:sp>
        <p:nvSpPr>
          <p:cNvPr id="13" name="正方形/長方形 12"/>
          <p:cNvSpPr/>
          <p:nvPr/>
        </p:nvSpPr>
        <p:spPr>
          <a:xfrm>
            <a:off x="304801" y="4030692"/>
            <a:ext cx="5139147" cy="461665"/>
          </a:xfrm>
          <a:prstGeom prst="rect">
            <a:avLst/>
          </a:prstGeom>
          <a:solidFill>
            <a:schemeClr val="bg2">
              <a:lumMod val="75000"/>
            </a:schemeClr>
          </a:solidFill>
        </p:spPr>
        <p:txBody>
          <a:bodyPr wrap="none">
            <a:spAutoFit/>
          </a:bodyPr>
          <a:lstStyle/>
          <a:p>
            <a:r>
              <a:rPr lang="en-US" altLang="ja-JP" sz="2400" dirty="0"/>
              <a:t>Player </a:t>
            </a:r>
            <a:r>
              <a:rPr lang="en-US" altLang="ja-JP" sz="2400" i="1" dirty="0" smtClean="0"/>
              <a:t>I’s</a:t>
            </a:r>
            <a:r>
              <a:rPr lang="en-US" altLang="ja-JP" sz="2400" dirty="0" smtClean="0"/>
              <a:t> </a:t>
            </a:r>
            <a:r>
              <a:rPr lang="en-US" altLang="ja-JP" sz="2400" dirty="0"/>
              <a:t>Income =</a:t>
            </a:r>
            <a:r>
              <a:rPr lang="en-US" altLang="ja-JP" sz="2400" dirty="0" smtClean="0"/>
              <a:t> Player </a:t>
            </a:r>
            <a:r>
              <a:rPr lang="en-US" altLang="ja-JP" sz="2400" i="1" dirty="0" smtClean="0"/>
              <a:t>J’s</a:t>
            </a:r>
            <a:r>
              <a:rPr lang="en-US" altLang="ja-JP" sz="2400" dirty="0" smtClean="0"/>
              <a:t> </a:t>
            </a:r>
            <a:r>
              <a:rPr lang="en-US" altLang="ja-JP" sz="2400" dirty="0"/>
              <a:t>Income</a:t>
            </a:r>
            <a:endParaRPr lang="ja-JP" altLang="en-US" sz="2400" dirty="0"/>
          </a:p>
        </p:txBody>
      </p:sp>
      <p:sp>
        <p:nvSpPr>
          <p:cNvPr id="17" name="正方形/長方形 16"/>
          <p:cNvSpPr/>
          <p:nvPr/>
        </p:nvSpPr>
        <p:spPr>
          <a:xfrm>
            <a:off x="304801" y="5592186"/>
            <a:ext cx="5139147" cy="461665"/>
          </a:xfrm>
          <a:prstGeom prst="rect">
            <a:avLst/>
          </a:prstGeom>
          <a:solidFill>
            <a:schemeClr val="bg2">
              <a:lumMod val="75000"/>
            </a:schemeClr>
          </a:solidFill>
        </p:spPr>
        <p:txBody>
          <a:bodyPr wrap="none">
            <a:spAutoFit/>
          </a:bodyPr>
          <a:lstStyle/>
          <a:p>
            <a:r>
              <a:rPr lang="en-US" altLang="ja-JP" sz="2400" dirty="0"/>
              <a:t>Player </a:t>
            </a:r>
            <a:r>
              <a:rPr lang="en-US" altLang="ja-JP" sz="2400" i="1" dirty="0" smtClean="0"/>
              <a:t>I’s</a:t>
            </a:r>
            <a:r>
              <a:rPr lang="en-US" altLang="ja-JP" sz="2400" dirty="0" smtClean="0"/>
              <a:t> </a:t>
            </a:r>
            <a:r>
              <a:rPr lang="en-US" altLang="ja-JP" sz="2400" dirty="0"/>
              <a:t>Income </a:t>
            </a:r>
            <a:r>
              <a:rPr lang="en-US" altLang="ja-JP" sz="2400" dirty="0" smtClean="0"/>
              <a:t>&gt; </a:t>
            </a:r>
            <a:r>
              <a:rPr lang="en-US" altLang="ja-JP" sz="2400" dirty="0"/>
              <a:t>Player </a:t>
            </a:r>
            <a:r>
              <a:rPr lang="en-US" altLang="ja-JP" sz="2400" i="1" dirty="0" smtClean="0"/>
              <a:t>J’s</a:t>
            </a:r>
            <a:r>
              <a:rPr lang="en-US" altLang="ja-JP" sz="2400" dirty="0" smtClean="0"/>
              <a:t> </a:t>
            </a:r>
            <a:r>
              <a:rPr lang="en-US" altLang="ja-JP" sz="2400" dirty="0"/>
              <a:t>Income</a:t>
            </a:r>
            <a:endParaRPr lang="ja-JP" altLang="en-US" sz="2400" dirty="0"/>
          </a:p>
        </p:txBody>
      </p:sp>
    </p:spTree>
    <p:extLst>
      <p:ext uri="{BB962C8B-B14F-4D97-AF65-F5344CB8AC3E}">
        <p14:creationId xmlns:p14="http://schemas.microsoft.com/office/powerpoint/2010/main" val="191022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Construction</a:t>
            </a:r>
            <a:endParaRPr kumimoji="1" lang="ja-JP" altLang="en-US" dirty="0"/>
          </a:p>
        </p:txBody>
      </p:sp>
      <p:sp>
        <p:nvSpPr>
          <p:cNvPr id="3" name="コンテンツ プレースホルダー 2"/>
          <p:cNvSpPr>
            <a:spLocks noGrp="1"/>
          </p:cNvSpPr>
          <p:nvPr>
            <p:ph idx="1"/>
          </p:nvPr>
        </p:nvSpPr>
        <p:spPr>
          <a:xfrm>
            <a:off x="428596" y="2082800"/>
            <a:ext cx="8229600" cy="4218877"/>
          </a:xfrm>
        </p:spPr>
        <p:txBody>
          <a:bodyPr>
            <a:normAutofit/>
          </a:bodyPr>
          <a:lstStyle/>
          <a:p>
            <a:pPr marL="514350" indent="-514350">
              <a:buAutoNum type="arabicPeriod"/>
            </a:pPr>
            <a:r>
              <a:rPr lang="en-US" altLang="ja-JP" dirty="0" smtClean="0">
                <a:solidFill>
                  <a:schemeClr val="tx1"/>
                </a:solidFill>
              </a:rPr>
              <a:t>Philosophical Experiment by </a:t>
            </a:r>
            <a:r>
              <a:rPr lang="en-US" altLang="ja-JP" dirty="0" err="1">
                <a:solidFill>
                  <a:schemeClr val="tx1"/>
                </a:solidFill>
              </a:rPr>
              <a:t>Knobe</a:t>
            </a:r>
            <a:r>
              <a:rPr lang="en-US" altLang="ja-JP" dirty="0">
                <a:solidFill>
                  <a:schemeClr val="tx1"/>
                </a:solidFill>
              </a:rPr>
              <a:t> (2003</a:t>
            </a:r>
            <a:r>
              <a:rPr lang="en-US" altLang="ja-JP" dirty="0" smtClean="0">
                <a:solidFill>
                  <a:schemeClr val="tx1"/>
                </a:solidFill>
              </a:rPr>
              <a:t>) </a:t>
            </a:r>
            <a:endParaRPr kumimoji="1" lang="en-US" altLang="ja-JP" dirty="0" smtClean="0">
              <a:solidFill>
                <a:schemeClr val="tx1"/>
              </a:solidFill>
            </a:endParaRPr>
          </a:p>
          <a:p>
            <a:pPr marL="514350" indent="-514350">
              <a:buAutoNum type="arabicPeriod"/>
            </a:pPr>
            <a:r>
              <a:rPr kumimoji="0" lang="en-US" altLang="zh-CN" dirty="0" smtClean="0">
                <a:solidFill>
                  <a:schemeClr val="tx1"/>
                </a:solidFill>
                <a:latin typeface="Calibri" charset="0"/>
                <a:ea typeface="MS PGothic" charset="0"/>
                <a:cs typeface="隶书" charset="0"/>
              </a:rPr>
              <a:t>Economic </a:t>
            </a:r>
            <a:r>
              <a:rPr kumimoji="0" lang="en-US" altLang="zh-CN" dirty="0">
                <a:solidFill>
                  <a:schemeClr val="tx1"/>
                </a:solidFill>
                <a:latin typeface="Calibri" charset="0"/>
                <a:ea typeface="MS PGothic" charset="0"/>
                <a:cs typeface="隶书" charset="0"/>
              </a:rPr>
              <a:t>Experiment </a:t>
            </a:r>
            <a:r>
              <a:rPr kumimoji="0" lang="en-US" altLang="zh-CN" dirty="0" smtClean="0">
                <a:solidFill>
                  <a:schemeClr val="tx1"/>
                </a:solidFill>
                <a:latin typeface="Calibri" charset="0"/>
                <a:ea typeface="MS PGothic" charset="0"/>
                <a:cs typeface="隶书" charset="0"/>
              </a:rPr>
              <a:t>of the </a:t>
            </a:r>
            <a:r>
              <a:rPr kumimoji="0" lang="en-US" altLang="zh-CN" dirty="0" err="1" smtClean="0">
                <a:solidFill>
                  <a:schemeClr val="tx1"/>
                </a:solidFill>
                <a:latin typeface="Calibri" charset="0"/>
                <a:ea typeface="MS PGothic" charset="0"/>
                <a:cs typeface="隶书" charset="0"/>
              </a:rPr>
              <a:t>Knobe</a:t>
            </a:r>
            <a:r>
              <a:rPr kumimoji="0" lang="en-US" altLang="zh-CN" dirty="0" smtClean="0">
                <a:solidFill>
                  <a:schemeClr val="tx1"/>
                </a:solidFill>
                <a:latin typeface="Calibri" charset="0"/>
                <a:ea typeface="MS PGothic" charset="0"/>
                <a:cs typeface="隶书" charset="0"/>
              </a:rPr>
              <a:t> Effect by </a:t>
            </a:r>
            <a:r>
              <a:rPr kumimoji="0" lang="en-US" altLang="zh-CN" dirty="0" err="1" smtClean="0">
                <a:solidFill>
                  <a:schemeClr val="tx1"/>
                </a:solidFill>
                <a:latin typeface="Calibri" charset="0"/>
                <a:ea typeface="MS PGothic" charset="0"/>
                <a:cs typeface="隶书" charset="0"/>
              </a:rPr>
              <a:t>Uti</a:t>
            </a:r>
            <a:r>
              <a:rPr kumimoji="0" lang="en-AU" altLang="zh-CN" dirty="0" err="1" smtClean="0">
                <a:solidFill>
                  <a:schemeClr val="tx1"/>
                </a:solidFill>
                <a:latin typeface="Calibri" charset="0"/>
                <a:ea typeface="MS PGothic" charset="0"/>
                <a:cs typeface="隶书" charset="0"/>
              </a:rPr>
              <a:t>kal</a:t>
            </a:r>
            <a:r>
              <a:rPr kumimoji="0" lang="en-AU" altLang="zh-CN" dirty="0" smtClean="0">
                <a:solidFill>
                  <a:schemeClr val="tx1"/>
                </a:solidFill>
                <a:latin typeface="Calibri" charset="0"/>
                <a:ea typeface="MS PGothic" charset="0"/>
                <a:cs typeface="隶书" charset="0"/>
              </a:rPr>
              <a:t>  </a:t>
            </a:r>
            <a:r>
              <a:rPr kumimoji="0" lang="en-AU" altLang="zh-CN" dirty="0">
                <a:solidFill>
                  <a:schemeClr val="tx1"/>
                </a:solidFill>
                <a:latin typeface="Calibri" charset="0"/>
                <a:ea typeface="MS PGothic" charset="0"/>
                <a:cs typeface="隶书" charset="0"/>
              </a:rPr>
              <a:t>and </a:t>
            </a:r>
            <a:r>
              <a:rPr kumimoji="0" lang="en-US" altLang="zh-CN" dirty="0" err="1" smtClean="0">
                <a:solidFill>
                  <a:schemeClr val="tx1"/>
                </a:solidFill>
                <a:latin typeface="Calibri" charset="0"/>
                <a:ea typeface="MS PGothic" charset="0"/>
                <a:cs typeface="隶书" charset="0"/>
              </a:rPr>
              <a:t>Fischbacher</a:t>
            </a:r>
            <a:r>
              <a:rPr kumimoji="0" lang="en-US" altLang="zh-CN" dirty="0" smtClean="0">
                <a:solidFill>
                  <a:schemeClr val="tx1"/>
                </a:solidFill>
                <a:latin typeface="Calibri" charset="0"/>
                <a:ea typeface="MS PGothic" charset="0"/>
                <a:cs typeface="隶书" charset="0"/>
              </a:rPr>
              <a:t> </a:t>
            </a:r>
            <a:r>
              <a:rPr kumimoji="0" lang="en-US" altLang="zh-CN" dirty="0">
                <a:solidFill>
                  <a:schemeClr val="tx1"/>
                </a:solidFill>
                <a:latin typeface="Calibri" charset="0"/>
                <a:ea typeface="MS PGothic" charset="0"/>
                <a:cs typeface="隶书" charset="0"/>
              </a:rPr>
              <a:t>(2009</a:t>
            </a:r>
            <a:r>
              <a:rPr kumimoji="0" lang="en-US" altLang="zh-CN" dirty="0" smtClean="0">
                <a:solidFill>
                  <a:schemeClr val="tx1"/>
                </a:solidFill>
                <a:latin typeface="Calibri" charset="0"/>
                <a:ea typeface="MS PGothic" charset="0"/>
                <a:cs typeface="隶书" charset="0"/>
              </a:rPr>
              <a:t>)</a:t>
            </a:r>
          </a:p>
          <a:p>
            <a:pPr marL="514350" indent="-514350">
              <a:buAutoNum type="arabicPeriod"/>
            </a:pPr>
            <a:r>
              <a:rPr kumimoji="0" lang="en-US" altLang="zh-CN" dirty="0" smtClean="0">
                <a:solidFill>
                  <a:schemeClr val="tx1"/>
                </a:solidFill>
                <a:latin typeface="Calibri" charset="0"/>
                <a:ea typeface="MS PGothic" charset="0"/>
                <a:cs typeface="隶书" charset="0"/>
              </a:rPr>
              <a:t>Our Experiment</a:t>
            </a:r>
          </a:p>
          <a:p>
            <a:pPr marL="514350" indent="-514350">
              <a:buAutoNum type="arabicPeriod"/>
            </a:pPr>
            <a:r>
              <a:rPr kumimoji="0" lang="en-US" altLang="zh-CN" dirty="0" smtClean="0">
                <a:solidFill>
                  <a:schemeClr val="tx1"/>
                </a:solidFill>
                <a:latin typeface="Calibri" charset="0"/>
                <a:ea typeface="MS PGothic" charset="0"/>
                <a:cs typeface="隶书" charset="0"/>
              </a:rPr>
              <a:t>summary</a:t>
            </a:r>
          </a:p>
        </p:txBody>
      </p:sp>
    </p:spTree>
    <p:extLst>
      <p:ext uri="{BB962C8B-B14F-4D97-AF65-F5344CB8AC3E}">
        <p14:creationId xmlns:p14="http://schemas.microsoft.com/office/powerpoint/2010/main" val="26557334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194916" y="1580800"/>
            <a:ext cx="8715404" cy="5020003"/>
          </a:xfrm>
        </p:spPr>
        <p:txBody>
          <a:bodyPr>
            <a:normAutofit fontScale="92500" lnSpcReduction="20000"/>
          </a:bodyPr>
          <a:lstStyle/>
          <a:p>
            <a:pPr>
              <a:buFont typeface="Wingdings" charset="2"/>
              <a:buChar char="l"/>
            </a:pPr>
            <a:r>
              <a:rPr lang="en-US" altLang="ja-JP" dirty="0" smtClean="0"/>
              <a:t>A: Inequality Aversion: unequal distribution must be </a:t>
            </a:r>
            <a:r>
              <a:rPr lang="en-US" altLang="ja-JP" dirty="0" err="1" smtClean="0"/>
              <a:t>equalised</a:t>
            </a:r>
            <a:r>
              <a:rPr lang="en-US" altLang="ja-JP" dirty="0"/>
              <a:t> </a:t>
            </a:r>
            <a:r>
              <a:rPr lang="en-US" altLang="ja-JP" dirty="0" smtClean="0"/>
              <a:t>(no matter what is the reason for the present inequality).</a:t>
            </a:r>
          </a:p>
          <a:p>
            <a:pPr marL="0" indent="0">
              <a:buNone/>
            </a:pPr>
            <a:endParaRPr lang="en-US" altLang="ja-JP" dirty="0" smtClean="0"/>
          </a:p>
          <a:p>
            <a:pPr>
              <a:buFont typeface="Wingdings" charset="2"/>
              <a:buChar char="l"/>
            </a:pPr>
            <a:r>
              <a:rPr lang="en-US" altLang="ja-JP" dirty="0" smtClean="0"/>
              <a:t>B: Inequality-reversing Aversion. The existing inequality must be respected (no </a:t>
            </a:r>
            <a:r>
              <a:rPr lang="en-US" altLang="ja-JP" dirty="0"/>
              <a:t>matter what is the reason for the </a:t>
            </a:r>
            <a:r>
              <a:rPr lang="en-US" altLang="ja-JP" dirty="0" smtClean="0"/>
              <a:t>present inequality). Inequality should be reduced, but must not be reversed. </a:t>
            </a:r>
          </a:p>
          <a:p>
            <a:pPr marL="0" indent="0">
              <a:buNone/>
            </a:pPr>
            <a:endParaRPr lang="en-US" altLang="ja-JP" dirty="0" smtClean="0"/>
          </a:p>
          <a:p>
            <a:pPr>
              <a:buFont typeface="Wingdings" charset="2"/>
              <a:buChar char="l"/>
            </a:pPr>
            <a:r>
              <a:rPr lang="en-US" altLang="ja-JP" dirty="0" smtClean="0"/>
              <a:t>C: The </a:t>
            </a:r>
            <a:r>
              <a:rPr lang="en-US" altLang="ja-JP" dirty="0" err="1" smtClean="0"/>
              <a:t>Knobe</a:t>
            </a:r>
            <a:r>
              <a:rPr lang="en-US" altLang="ja-JP" dirty="0" smtClean="0"/>
              <a:t> Effect. Who is responsible for the present distribution matters.</a:t>
            </a:r>
          </a:p>
          <a:p>
            <a:pPr>
              <a:buFont typeface="Wingdings" charset="2"/>
              <a:buChar char="l"/>
            </a:pPr>
            <a:endParaRPr lang="en-US" altLang="ja-JP" dirty="0"/>
          </a:p>
          <a:p>
            <a:pPr>
              <a:buFont typeface="Wingdings" charset="2"/>
              <a:buChar char="l"/>
            </a:pPr>
            <a:r>
              <a:rPr lang="en-US" altLang="ja-JP" dirty="0" smtClean="0"/>
              <a:t>A&gt;B in the answers to Opinion questions, while B&lt;A in the answers to Guess questions.</a:t>
            </a:r>
          </a:p>
          <a:p>
            <a:pPr>
              <a:buFont typeface="Wingdings" charset="2"/>
              <a:buChar char="l"/>
            </a:pPr>
            <a:endParaRPr lang="en-US" altLang="ja-JP" dirty="0"/>
          </a:p>
          <a:p>
            <a:pPr>
              <a:buFont typeface="Wingdings" charset="2"/>
              <a:buChar char="l"/>
            </a:pPr>
            <a:r>
              <a:rPr lang="en-US" altLang="ja-JP" dirty="0" smtClean="0"/>
              <a:t>C is the third principle in the answers to either question, but stronger in the answers to guess questions.</a:t>
            </a:r>
          </a:p>
          <a:p>
            <a:pPr marL="0" indent="0" algn="ctr">
              <a:buNone/>
            </a:pPr>
            <a:endParaRPr kumimoji="1" lang="en-US" altLang="ja-JP" sz="4800" dirty="0" smtClean="0"/>
          </a:p>
        </p:txBody>
      </p:sp>
    </p:spTree>
    <p:extLst>
      <p:ext uri="{BB962C8B-B14F-4D97-AF65-F5344CB8AC3E}">
        <p14:creationId xmlns:p14="http://schemas.microsoft.com/office/powerpoint/2010/main" val="11884137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4116" y="1392805"/>
            <a:ext cx="7467600" cy="3951337"/>
          </a:xfrm>
        </p:spPr>
        <p:txBody>
          <a:bodyPr>
            <a:normAutofit/>
          </a:bodyPr>
          <a:lstStyle/>
          <a:p>
            <a:pPr>
              <a:buFont typeface="Wingdings" charset="2"/>
              <a:buChar char="l"/>
            </a:pPr>
            <a:r>
              <a:rPr lang="en-US" altLang="ja-JP" dirty="0" smtClean="0"/>
              <a:t>Subjects </a:t>
            </a:r>
            <a:r>
              <a:rPr lang="en-US" altLang="ja-JP" dirty="0"/>
              <a:t>may have not seriously considered opinion questions, which they knew would not affect their income: they may have saved time to concentrate their attention to guess questions, which they knew would affect their income</a:t>
            </a:r>
            <a:r>
              <a:rPr lang="en-US" altLang="ja-JP" dirty="0" smtClean="0"/>
              <a:t>.</a:t>
            </a:r>
          </a:p>
          <a:p>
            <a:pPr>
              <a:buFont typeface="Wingdings" charset="2"/>
              <a:buChar char="l"/>
            </a:pPr>
            <a:r>
              <a:rPr lang="en-US" altLang="ja-JP" dirty="0"/>
              <a:t>If subjects answered both opinion and guess questions seriously, they followed a simple rule  ( inequality aversion ), suspecting that others would take account of other factors ( inequality-reversing aversion).</a:t>
            </a:r>
          </a:p>
          <a:p>
            <a:pPr>
              <a:buFont typeface="Wingdings" charset="2"/>
              <a:buChar char="l"/>
            </a:pPr>
            <a:endParaRPr kumimoji="1" lang="ja-JP" altLang="en-US" dirty="0"/>
          </a:p>
        </p:txBody>
      </p:sp>
    </p:spTree>
    <p:extLst>
      <p:ext uri="{BB962C8B-B14F-4D97-AF65-F5344CB8AC3E}">
        <p14:creationId xmlns:p14="http://schemas.microsoft.com/office/powerpoint/2010/main" val="182509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2950" y="1477471"/>
            <a:ext cx="7467600" cy="3951337"/>
          </a:xfrm>
        </p:spPr>
        <p:txBody>
          <a:bodyPr/>
          <a:lstStyle/>
          <a:p>
            <a:pPr marL="0" indent="0">
              <a:buNone/>
            </a:pPr>
            <a:endParaRPr lang="en-US" altLang="zh-CN" sz="4800" dirty="0" smtClean="0">
              <a:solidFill>
                <a:srgbClr val="000000"/>
              </a:solidFill>
              <a:latin typeface="Constantia" charset="0"/>
              <a:cs typeface="宋体" charset="0"/>
            </a:endParaRPr>
          </a:p>
          <a:p>
            <a:pPr marL="0" indent="0">
              <a:buNone/>
            </a:pPr>
            <a:r>
              <a:rPr lang="en-US" altLang="zh-CN" sz="4800" dirty="0" smtClean="0">
                <a:solidFill>
                  <a:srgbClr val="000000"/>
                </a:solidFill>
                <a:latin typeface="Constantia" charset="0"/>
                <a:cs typeface="宋体" charset="0"/>
              </a:rPr>
              <a:t>Thank </a:t>
            </a:r>
            <a:r>
              <a:rPr lang="en-US" altLang="zh-CN" sz="4800" dirty="0">
                <a:solidFill>
                  <a:srgbClr val="000000"/>
                </a:solidFill>
                <a:latin typeface="Constantia" charset="0"/>
                <a:cs typeface="宋体" charset="0"/>
              </a:rPr>
              <a:t>you for your attention</a:t>
            </a:r>
            <a:r>
              <a:rPr lang="zh-CN" altLang="en-US" sz="4800" dirty="0">
                <a:solidFill>
                  <a:srgbClr val="000000"/>
                </a:solidFill>
                <a:latin typeface="Constantia" charset="0"/>
                <a:cs typeface="宋体" charset="0"/>
              </a:rPr>
              <a:t>！</a:t>
            </a:r>
            <a:r>
              <a:rPr lang="en-US" altLang="zh-CN" sz="4800" dirty="0">
                <a:solidFill>
                  <a:srgbClr val="000000"/>
                </a:solidFill>
                <a:latin typeface="Constantia" charset="0"/>
                <a:cs typeface="宋体" charset="0"/>
              </a:rPr>
              <a:t> </a:t>
            </a:r>
            <a:endParaRPr lang="ja-JP" altLang="en-US" sz="4800" dirty="0">
              <a:solidFill>
                <a:srgbClr val="000000"/>
              </a:solidFill>
              <a:latin typeface="Constantia" charset="0"/>
            </a:endParaRPr>
          </a:p>
          <a:p>
            <a:pPr marL="0" indent="0">
              <a:buNone/>
            </a:pPr>
            <a:endParaRPr kumimoji="1" lang="ja-JP" altLang="en-US" dirty="0">
              <a:solidFill>
                <a:srgbClr val="000000"/>
              </a:solidFill>
            </a:endParaRPr>
          </a:p>
        </p:txBody>
      </p:sp>
    </p:spTree>
    <p:extLst>
      <p:ext uri="{BB962C8B-B14F-4D97-AF65-F5344CB8AC3E}">
        <p14:creationId xmlns:p14="http://schemas.microsoft.com/office/powerpoint/2010/main" val="2999840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51280" y="370250"/>
            <a:ext cx="8041440" cy="1282337"/>
          </a:xfrm>
        </p:spPr>
        <p:txBody>
          <a:bodyPr>
            <a:normAutofit/>
          </a:bodyPr>
          <a:lstStyle/>
          <a:p>
            <a:r>
              <a:rPr lang="en-US" altLang="ja-JP" sz="3200" dirty="0" smtClean="0"/>
              <a:t>Player 1’s Answer to Opinion Questions </a:t>
            </a:r>
            <a:br>
              <a:rPr lang="en-US" altLang="ja-JP" sz="3200" dirty="0" smtClean="0"/>
            </a:br>
            <a:r>
              <a:rPr lang="en-US" altLang="ja-JP" sz="3200" dirty="0" smtClean="0"/>
              <a:t>Side Effect Aversion</a:t>
            </a:r>
            <a:endParaRPr lang="ja-JP" altLang="en-US" sz="3200" dirty="0"/>
          </a:p>
        </p:txBody>
      </p:sp>
      <p:graphicFrame>
        <p:nvGraphicFramePr>
          <p:cNvPr id="8" name="コンテンツ プレースホルダ 7"/>
          <p:cNvGraphicFramePr>
            <a:graphicFrameLocks noGrp="1"/>
          </p:cNvGraphicFramePr>
          <p:nvPr>
            <p:ph idx="1"/>
          </p:nvPr>
        </p:nvGraphicFramePr>
        <p:xfrm>
          <a:off x="428625" y="1614488"/>
          <a:ext cx="4114800" cy="4687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コンテンツ プレースホルダ 7"/>
          <p:cNvGraphicFramePr>
            <a:graphicFrameLocks/>
          </p:cNvGraphicFramePr>
          <p:nvPr>
            <p:extLst>
              <p:ext uri="{D42A27DB-BD31-4B8C-83A1-F6EECF244321}">
                <p14:modId xmlns:p14="http://schemas.microsoft.com/office/powerpoint/2010/main" val="4178324355"/>
              </p:ext>
            </p:extLst>
          </p:nvPr>
        </p:nvGraphicFramePr>
        <p:xfrm>
          <a:off x="4695825" y="1373188"/>
          <a:ext cx="4114800" cy="4687887"/>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34950" y="5935186"/>
            <a:ext cx="877163" cy="646331"/>
          </a:xfrm>
          <a:prstGeom prst="rect">
            <a:avLst/>
          </a:prstGeom>
          <a:noFill/>
        </p:spPr>
        <p:txBody>
          <a:bodyPr wrap="none" rtlCol="0">
            <a:spAutoFit/>
          </a:bodyPr>
          <a:lstStyle/>
          <a:p>
            <a:pPr algn="ctr"/>
            <a:r>
              <a:rPr kumimoji="1" lang="en-AU" altLang="ja-JP" dirty="0" smtClean="0"/>
              <a:t>Side</a:t>
            </a:r>
          </a:p>
          <a:p>
            <a:pPr algn="ctr"/>
            <a:r>
              <a:rPr kumimoji="1" lang="en-AU" altLang="ja-JP" dirty="0" smtClean="0"/>
              <a:t> effects</a:t>
            </a:r>
            <a:endParaRPr kumimoji="1" lang="ja-JP" altLang="en-US" dirty="0"/>
          </a:p>
        </p:txBody>
      </p:sp>
      <p:sp>
        <p:nvSpPr>
          <p:cNvPr id="4" name="テキスト ボックス 3"/>
          <p:cNvSpPr txBox="1"/>
          <p:nvPr/>
        </p:nvSpPr>
        <p:spPr>
          <a:xfrm>
            <a:off x="4876800" y="6061075"/>
            <a:ext cx="4067176" cy="369332"/>
          </a:xfrm>
          <a:prstGeom prst="rect">
            <a:avLst/>
          </a:prstGeom>
          <a:noFill/>
        </p:spPr>
        <p:txBody>
          <a:bodyPr wrap="square" rtlCol="0">
            <a:spAutoFit/>
          </a:bodyPr>
          <a:lstStyle/>
          <a:p>
            <a:r>
              <a:rPr lang="en-AU" altLang="ja-JP" dirty="0" smtClean="0"/>
              <a:t>[Player 1’s income, Player 2’s income]</a:t>
            </a:r>
            <a:endParaRPr kumimoji="1" lang="ja-JP" altLang="en-US" dirty="0"/>
          </a:p>
        </p:txBody>
      </p:sp>
      <p:sp>
        <p:nvSpPr>
          <p:cNvPr id="7" name="テキスト ボックス 6"/>
          <p:cNvSpPr txBox="1"/>
          <p:nvPr/>
        </p:nvSpPr>
        <p:spPr>
          <a:xfrm>
            <a:off x="101600" y="1248438"/>
            <a:ext cx="3259539" cy="646331"/>
          </a:xfrm>
          <a:prstGeom prst="rect">
            <a:avLst/>
          </a:prstGeom>
          <a:noFill/>
        </p:spPr>
        <p:txBody>
          <a:bodyPr wrap="none" rtlCol="0">
            <a:spAutoFit/>
          </a:bodyPr>
          <a:lstStyle/>
          <a:p>
            <a:r>
              <a:rPr kumimoji="1" lang="en-AU" altLang="ja-JP" dirty="0" smtClean="0"/>
              <a:t>Percentage of moving to X</a:t>
            </a:r>
          </a:p>
          <a:p>
            <a:r>
              <a:rPr lang="en-AU" altLang="ja-JP" dirty="0" smtClean="0"/>
              <a:t>(to increase his/her own income)</a:t>
            </a:r>
            <a:endParaRPr kumimoji="1" lang="ja-JP" altLang="en-US" dirty="0"/>
          </a:p>
        </p:txBody>
      </p:sp>
    </p:spTree>
    <p:extLst>
      <p:ext uri="{BB962C8B-B14F-4D97-AF65-F5344CB8AC3E}">
        <p14:creationId xmlns:p14="http://schemas.microsoft.com/office/powerpoint/2010/main" val="25804769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51280" y="436563"/>
            <a:ext cx="8041440" cy="1290637"/>
          </a:xfrm>
        </p:spPr>
        <p:txBody>
          <a:bodyPr>
            <a:normAutofit/>
          </a:bodyPr>
          <a:lstStyle/>
          <a:p>
            <a:r>
              <a:rPr lang="en-US" altLang="ja-JP" sz="3200" dirty="0" smtClean="0"/>
              <a:t>Player 1’s Answer to Guess Questions </a:t>
            </a:r>
            <a:br>
              <a:rPr lang="en-US" altLang="ja-JP" sz="3200" dirty="0" smtClean="0"/>
            </a:br>
            <a:r>
              <a:rPr lang="en-US" altLang="ja-JP" sz="3200" dirty="0" smtClean="0"/>
              <a:t>Side Effect Aversion</a:t>
            </a:r>
            <a:endParaRPr lang="ja-JP" altLang="en-US" sz="3200" dirty="0"/>
          </a:p>
        </p:txBody>
      </p:sp>
      <p:graphicFrame>
        <p:nvGraphicFramePr>
          <p:cNvPr id="14" name="コンテンツ プレースホルダ 7"/>
          <p:cNvGraphicFramePr>
            <a:graphicFrameLocks noGrp="1"/>
          </p:cNvGraphicFramePr>
          <p:nvPr>
            <p:ph idx="1"/>
          </p:nvPr>
        </p:nvGraphicFramePr>
        <p:xfrm>
          <a:off x="428625" y="1614488"/>
          <a:ext cx="4114800" cy="4687887"/>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34950" y="5935186"/>
            <a:ext cx="877163" cy="646331"/>
          </a:xfrm>
          <a:prstGeom prst="rect">
            <a:avLst/>
          </a:prstGeom>
          <a:noFill/>
        </p:spPr>
        <p:txBody>
          <a:bodyPr wrap="none" rtlCol="0">
            <a:spAutoFit/>
          </a:bodyPr>
          <a:lstStyle/>
          <a:p>
            <a:pPr algn="ctr"/>
            <a:r>
              <a:rPr kumimoji="1" lang="en-AU" altLang="ja-JP" dirty="0" smtClean="0"/>
              <a:t>Side</a:t>
            </a:r>
          </a:p>
          <a:p>
            <a:pPr algn="ctr"/>
            <a:r>
              <a:rPr kumimoji="1" lang="en-AU" altLang="ja-JP" dirty="0" smtClean="0"/>
              <a:t> effects</a:t>
            </a:r>
            <a:endParaRPr kumimoji="1" lang="ja-JP" altLang="en-US" dirty="0"/>
          </a:p>
        </p:txBody>
      </p:sp>
      <p:sp>
        <p:nvSpPr>
          <p:cNvPr id="4" name="テキスト ボックス 3"/>
          <p:cNvSpPr txBox="1"/>
          <p:nvPr/>
        </p:nvSpPr>
        <p:spPr>
          <a:xfrm>
            <a:off x="4864100" y="6140450"/>
            <a:ext cx="4079876" cy="369332"/>
          </a:xfrm>
          <a:prstGeom prst="rect">
            <a:avLst/>
          </a:prstGeom>
          <a:noFill/>
        </p:spPr>
        <p:txBody>
          <a:bodyPr wrap="square" rtlCol="0">
            <a:spAutoFit/>
          </a:bodyPr>
          <a:lstStyle/>
          <a:p>
            <a:r>
              <a:rPr lang="en-AU" altLang="ja-JP" dirty="0" smtClean="0"/>
              <a:t>[Player 1’s income, Player 2’s income]</a:t>
            </a:r>
            <a:endParaRPr kumimoji="1" lang="ja-JP" altLang="en-US" dirty="0"/>
          </a:p>
        </p:txBody>
      </p:sp>
      <p:sp>
        <p:nvSpPr>
          <p:cNvPr id="7" name="テキスト ボックス 6"/>
          <p:cNvSpPr txBox="1"/>
          <p:nvPr/>
        </p:nvSpPr>
        <p:spPr>
          <a:xfrm>
            <a:off x="101600" y="1248438"/>
            <a:ext cx="3259539" cy="646331"/>
          </a:xfrm>
          <a:prstGeom prst="rect">
            <a:avLst/>
          </a:prstGeom>
          <a:noFill/>
        </p:spPr>
        <p:txBody>
          <a:bodyPr wrap="none" rtlCol="0">
            <a:spAutoFit/>
          </a:bodyPr>
          <a:lstStyle/>
          <a:p>
            <a:r>
              <a:rPr kumimoji="1" lang="en-AU" altLang="ja-JP" dirty="0" smtClean="0"/>
              <a:t>Percentage of moving to X</a:t>
            </a:r>
          </a:p>
          <a:p>
            <a:r>
              <a:rPr lang="en-AU" altLang="ja-JP" dirty="0" smtClean="0"/>
              <a:t>(to increase his/her own income)</a:t>
            </a:r>
            <a:endParaRPr kumimoji="1" lang="ja-JP" altLang="en-US" dirty="0"/>
          </a:p>
        </p:txBody>
      </p:sp>
      <p:graphicFrame>
        <p:nvGraphicFramePr>
          <p:cNvPr id="15" name="コンテンツ プレースホルダ 7"/>
          <p:cNvGraphicFramePr>
            <a:graphicFrameLocks/>
          </p:cNvGraphicFramePr>
          <p:nvPr>
            <p:extLst>
              <p:ext uri="{D42A27DB-BD31-4B8C-83A1-F6EECF244321}">
                <p14:modId xmlns:p14="http://schemas.microsoft.com/office/powerpoint/2010/main" val="3750554033"/>
              </p:ext>
            </p:extLst>
          </p:nvPr>
        </p:nvGraphicFramePr>
        <p:xfrm>
          <a:off x="4695825" y="1474788"/>
          <a:ext cx="4114800" cy="4687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92728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280" y="255589"/>
            <a:ext cx="8041440" cy="904205"/>
          </a:xfrm>
        </p:spPr>
        <p:txBody>
          <a:bodyPr/>
          <a:lstStyle/>
          <a:p>
            <a:r>
              <a:rPr kumimoji="1" lang="en-US" altLang="ja-JP" dirty="0" smtClean="0"/>
              <a:t>Table 7</a:t>
            </a:r>
            <a:endParaRPr kumimoji="1" lang="ja-JP" altLang="en-US" dirty="0"/>
          </a:p>
        </p:txBody>
      </p:sp>
      <p:pic>
        <p:nvPicPr>
          <p:cNvPr id="4" name="図 3"/>
          <p:cNvPicPr>
            <a:picLocks noChangeAspect="1"/>
          </p:cNvPicPr>
          <p:nvPr/>
        </p:nvPicPr>
        <p:blipFill>
          <a:blip r:embed="rId2"/>
          <a:stretch>
            <a:fillRect/>
          </a:stretch>
        </p:blipFill>
        <p:spPr>
          <a:xfrm>
            <a:off x="428596" y="1150268"/>
            <a:ext cx="8229600" cy="5517232"/>
          </a:xfrm>
          <a:prstGeom prst="rect">
            <a:avLst/>
          </a:prstGeom>
          <a:solidFill>
            <a:schemeClr val="bg1"/>
          </a:solidFill>
        </p:spPr>
      </p:pic>
    </p:spTree>
    <p:extLst>
      <p:ext uri="{BB962C8B-B14F-4D97-AF65-F5344CB8AC3E}">
        <p14:creationId xmlns:p14="http://schemas.microsoft.com/office/powerpoint/2010/main" val="1592152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280" y="131763"/>
            <a:ext cx="8041440" cy="916905"/>
          </a:xfrm>
        </p:spPr>
        <p:txBody>
          <a:bodyPr/>
          <a:lstStyle/>
          <a:p>
            <a:r>
              <a:rPr kumimoji="1" lang="en-US" altLang="ja-JP" dirty="0" smtClean="0"/>
              <a:t>Table 8</a:t>
            </a:r>
            <a:endParaRPr kumimoji="1" lang="ja-JP" altLang="en-US" dirty="0"/>
          </a:p>
        </p:txBody>
      </p:sp>
      <p:pic>
        <p:nvPicPr>
          <p:cNvPr id="3" name="図 2"/>
          <p:cNvPicPr>
            <a:picLocks noChangeAspect="1"/>
          </p:cNvPicPr>
          <p:nvPr/>
        </p:nvPicPr>
        <p:blipFill>
          <a:blip r:embed="rId2"/>
          <a:stretch>
            <a:fillRect/>
          </a:stretch>
        </p:blipFill>
        <p:spPr>
          <a:xfrm>
            <a:off x="428596" y="1048668"/>
            <a:ext cx="8229600" cy="5517232"/>
          </a:xfrm>
          <a:prstGeom prst="rect">
            <a:avLst/>
          </a:prstGeom>
          <a:solidFill>
            <a:schemeClr val="bg1"/>
          </a:solidFill>
        </p:spPr>
      </p:pic>
    </p:spTree>
    <p:extLst>
      <p:ext uri="{BB962C8B-B14F-4D97-AF65-F5344CB8AC3E}">
        <p14:creationId xmlns:p14="http://schemas.microsoft.com/office/powerpoint/2010/main" val="15048827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280" y="283494"/>
            <a:ext cx="8041440" cy="871537"/>
          </a:xfrm>
        </p:spPr>
        <p:txBody>
          <a:bodyPr/>
          <a:lstStyle/>
          <a:p>
            <a:r>
              <a:rPr kumimoji="1" lang="en-US" altLang="ja-JP" dirty="0" smtClean="0"/>
              <a:t>Table 9</a:t>
            </a:r>
            <a:endParaRPr kumimoji="1" lang="ja-JP" altLang="en-US" dirty="0"/>
          </a:p>
        </p:txBody>
      </p:sp>
      <p:pic>
        <p:nvPicPr>
          <p:cNvPr id="4" name="図 3"/>
          <p:cNvPicPr>
            <a:picLocks noChangeAspect="1"/>
          </p:cNvPicPr>
          <p:nvPr/>
        </p:nvPicPr>
        <p:blipFill>
          <a:blip r:embed="rId2"/>
          <a:stretch>
            <a:fillRect/>
          </a:stretch>
        </p:blipFill>
        <p:spPr>
          <a:xfrm>
            <a:off x="551280" y="1124868"/>
            <a:ext cx="8229600" cy="5517232"/>
          </a:xfrm>
          <a:prstGeom prst="rect">
            <a:avLst/>
          </a:prstGeom>
          <a:solidFill>
            <a:schemeClr val="bg1"/>
          </a:solidFill>
        </p:spPr>
      </p:pic>
    </p:spTree>
    <p:extLst>
      <p:ext uri="{BB962C8B-B14F-4D97-AF65-F5344CB8AC3E}">
        <p14:creationId xmlns:p14="http://schemas.microsoft.com/office/powerpoint/2010/main" val="41040167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280" y="436563"/>
            <a:ext cx="8041440" cy="717485"/>
          </a:xfrm>
        </p:spPr>
        <p:txBody>
          <a:bodyPr/>
          <a:lstStyle/>
          <a:p>
            <a:r>
              <a:rPr kumimoji="1" lang="en-US" altLang="ja-JP" dirty="0" smtClean="0"/>
              <a:t>Table 10</a:t>
            </a:r>
            <a:endParaRPr kumimoji="1" lang="ja-JP" altLang="en-US" dirty="0"/>
          </a:p>
        </p:txBody>
      </p:sp>
      <p:pic>
        <p:nvPicPr>
          <p:cNvPr id="3" name="図 2"/>
          <p:cNvPicPr>
            <a:picLocks noChangeAspect="1"/>
          </p:cNvPicPr>
          <p:nvPr/>
        </p:nvPicPr>
        <p:blipFill>
          <a:blip r:embed="rId2"/>
          <a:stretch>
            <a:fillRect/>
          </a:stretch>
        </p:blipFill>
        <p:spPr>
          <a:xfrm>
            <a:off x="428596" y="1154048"/>
            <a:ext cx="8229600" cy="5479029"/>
          </a:xfrm>
          <a:prstGeom prst="rect">
            <a:avLst/>
          </a:prstGeom>
          <a:solidFill>
            <a:schemeClr val="bg1"/>
          </a:solidFill>
        </p:spPr>
      </p:pic>
    </p:spTree>
    <p:extLst>
      <p:ext uri="{BB962C8B-B14F-4D97-AF65-F5344CB8AC3E}">
        <p14:creationId xmlns:p14="http://schemas.microsoft.com/office/powerpoint/2010/main" val="4281062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704850"/>
            <a:ext cx="8229600" cy="857250"/>
          </a:xfrm>
        </p:spPr>
        <p:txBody>
          <a:bodyPr>
            <a:normAutofit/>
          </a:bodyPr>
          <a:lstStyle/>
          <a:p>
            <a:r>
              <a:rPr lang="en-US" altLang="ja-JP" b="1" dirty="0">
                <a:latin typeface="Calibri" charset="0"/>
                <a:ea typeface="MS PGothic" charset="0"/>
                <a:cs typeface="MS PGothic" charset="0"/>
              </a:rPr>
              <a:t>Harm Scenario</a:t>
            </a:r>
            <a:endParaRPr lang="en-US" altLang="ja-JP" dirty="0">
              <a:latin typeface="Times-Roman" charset="0"/>
              <a:ea typeface="HGP明朝E" charset="0"/>
              <a:cs typeface="HGP明朝E" charset="0"/>
            </a:endParaRPr>
          </a:p>
        </p:txBody>
      </p:sp>
      <p:sp>
        <p:nvSpPr>
          <p:cNvPr id="28675" name="コンテンツ プレースホルダ 2"/>
          <p:cNvSpPr>
            <a:spLocks noGrp="1"/>
          </p:cNvSpPr>
          <p:nvPr>
            <p:ph idx="1"/>
          </p:nvPr>
        </p:nvSpPr>
        <p:spPr>
          <a:xfrm>
            <a:off x="457200" y="1739900"/>
            <a:ext cx="8229600" cy="4681538"/>
          </a:xfrm>
        </p:spPr>
        <p:txBody>
          <a:bodyPr>
            <a:normAutofit fontScale="92500" lnSpcReduction="20000"/>
          </a:bodyPr>
          <a:lstStyle/>
          <a:p>
            <a:pPr>
              <a:buFont typeface="Wingdings 2" charset="0"/>
              <a:buNone/>
            </a:pPr>
            <a:r>
              <a:rPr lang="en-US" altLang="ja-JP" sz="3000" dirty="0" smtClean="0"/>
              <a:t>     The </a:t>
            </a:r>
            <a:r>
              <a:rPr lang="en-US" altLang="ja-JP" sz="3000" dirty="0"/>
              <a:t>CEO of a company is sitting in his office when his Vice President of R&amp;D comes in and says: “We are thinking of starting a new </a:t>
            </a:r>
            <a:r>
              <a:rPr lang="en-US" altLang="ja-JP" sz="3000" dirty="0" smtClean="0"/>
              <a:t>program. </a:t>
            </a:r>
            <a:r>
              <a:rPr lang="en-US" altLang="ja-JP" sz="3000" dirty="0"/>
              <a:t>It will help us increase profits, but it will also harm </a:t>
            </a:r>
            <a:r>
              <a:rPr lang="en-US" altLang="ja-JP" sz="3000" dirty="0" smtClean="0"/>
              <a:t>the environment</a:t>
            </a:r>
            <a:r>
              <a:rPr lang="en-US" altLang="ja-JP" sz="3000" dirty="0"/>
              <a:t>.” </a:t>
            </a:r>
            <a:endParaRPr lang="en-US" altLang="ja-JP" sz="3000" dirty="0" smtClean="0"/>
          </a:p>
          <a:p>
            <a:pPr>
              <a:buFont typeface="Wingdings 2" charset="0"/>
              <a:buNone/>
            </a:pPr>
            <a:r>
              <a:rPr lang="en-US" altLang="ja-JP" sz="3000" dirty="0"/>
              <a:t> </a:t>
            </a:r>
            <a:r>
              <a:rPr lang="en-US" altLang="ja-JP" sz="3000" dirty="0" smtClean="0"/>
              <a:t>   The </a:t>
            </a:r>
            <a:r>
              <a:rPr lang="en-US" altLang="ja-JP" sz="3000" dirty="0"/>
              <a:t>CEO responds that he doesn’t care about harming the environment and just wants to make as much profit as possible. The </a:t>
            </a:r>
            <a:r>
              <a:rPr lang="en-US" altLang="ja-JP" sz="3000" dirty="0" smtClean="0"/>
              <a:t>program </a:t>
            </a:r>
            <a:r>
              <a:rPr lang="en-US" altLang="ja-JP" sz="3000" dirty="0"/>
              <a:t>is carried out, profits are made and the environment is harmed</a:t>
            </a:r>
            <a:r>
              <a:rPr lang="en-US" altLang="ja-JP" sz="3000" dirty="0" smtClean="0"/>
              <a:t>.</a:t>
            </a:r>
          </a:p>
          <a:p>
            <a:pPr>
              <a:buNone/>
            </a:pPr>
            <a:r>
              <a:rPr lang="en-US" altLang="ja-JP" sz="2800" dirty="0" smtClean="0">
                <a:latin typeface="Constantia" charset="0"/>
                <a:ea typeface="HGP明朝E" charset="0"/>
                <a:cs typeface="HGP明朝E" charset="0"/>
              </a:rPr>
              <a:t>  </a:t>
            </a:r>
            <a:r>
              <a:rPr lang="en-US" altLang="ja-JP" sz="2800" b="1" dirty="0" smtClean="0">
                <a:latin typeface="Constantia" charset="0"/>
                <a:ea typeface="HGP明朝E" charset="0"/>
                <a:cs typeface="HGP明朝E" charset="0"/>
              </a:rPr>
              <a:t> </a:t>
            </a:r>
            <a:r>
              <a:rPr lang="en-US" altLang="ja-JP" sz="3000" b="1" dirty="0" smtClean="0">
                <a:latin typeface="Constantia" charset="0"/>
                <a:ea typeface="HGP明朝E" charset="0"/>
                <a:cs typeface="HGP明朝E" charset="0"/>
              </a:rPr>
              <a:t>Question</a:t>
            </a:r>
            <a:r>
              <a:rPr lang="en-US" altLang="ja-JP" sz="3000" dirty="0">
                <a:latin typeface="Constantia" charset="0"/>
                <a:ea typeface="HGP明朝E" charset="0"/>
                <a:cs typeface="HGP明朝E" charset="0"/>
              </a:rPr>
              <a:t>: </a:t>
            </a:r>
            <a:r>
              <a:rPr lang="en-US" altLang="ja-JP" sz="2800" dirty="0"/>
              <a:t>Did the CEO </a:t>
            </a:r>
            <a:r>
              <a:rPr lang="en-US" altLang="ja-JP" sz="2800" dirty="0">
                <a:solidFill>
                  <a:srgbClr val="FF0000"/>
                </a:solidFill>
              </a:rPr>
              <a:t>intentionally</a:t>
            </a:r>
            <a:r>
              <a:rPr lang="en-US" altLang="ja-JP" sz="2800" dirty="0"/>
              <a:t> </a:t>
            </a:r>
            <a:r>
              <a:rPr lang="en-US" altLang="ja-JP" sz="2800" dirty="0" smtClean="0"/>
              <a:t>harm the </a:t>
            </a:r>
            <a:r>
              <a:rPr lang="en-US" altLang="ja-JP" sz="2800" dirty="0"/>
              <a:t>environment?</a:t>
            </a:r>
            <a:endParaRPr lang="ja-JP" altLang="en-US" sz="2800" dirty="0">
              <a:latin typeface="Constantia" charset="0"/>
              <a:ea typeface="HGP明朝E" charset="0"/>
              <a:cs typeface="HGP明朝E" charset="0"/>
            </a:endParaRPr>
          </a:p>
          <a:p>
            <a:pPr>
              <a:buFont typeface="Wingdings 2" charset="0"/>
              <a:buNone/>
            </a:pPr>
            <a:endParaRPr lang="ja-JP" altLang="en-US" sz="2800" dirty="0">
              <a:latin typeface="Constantia" charset="0"/>
              <a:ea typeface="HGP明朝E" charset="0"/>
              <a:cs typeface="HGP明朝E" charset="0"/>
            </a:endParaRPr>
          </a:p>
        </p:txBody>
      </p:sp>
    </p:spTree>
    <p:extLst>
      <p:ext uri="{BB962C8B-B14F-4D97-AF65-F5344CB8AC3E}">
        <p14:creationId xmlns:p14="http://schemas.microsoft.com/office/powerpoint/2010/main" val="32505171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704850"/>
            <a:ext cx="8229600" cy="895350"/>
          </a:xfrm>
        </p:spPr>
        <p:txBody>
          <a:bodyPr>
            <a:normAutofit/>
          </a:bodyPr>
          <a:lstStyle/>
          <a:p>
            <a:pPr marL="0" indent="0"/>
            <a:r>
              <a:rPr lang="en-US" altLang="ja-JP" b="1" dirty="0">
                <a:latin typeface="Calibri" charset="0"/>
                <a:ea typeface="MS PGothic" charset="0"/>
                <a:cs typeface="MS PGothic" charset="0"/>
              </a:rPr>
              <a:t>HELP </a:t>
            </a:r>
            <a:r>
              <a:rPr lang="en-US" altLang="ja-JP" b="1" dirty="0" smtClean="0">
                <a:latin typeface="Calibri" charset="0"/>
                <a:ea typeface="MS PGothic" charset="0"/>
                <a:cs typeface="MS PGothic" charset="0"/>
              </a:rPr>
              <a:t>Scenario</a:t>
            </a:r>
            <a:endParaRPr lang="en-US" altLang="ja-JP" dirty="0"/>
          </a:p>
        </p:txBody>
      </p:sp>
      <p:sp>
        <p:nvSpPr>
          <p:cNvPr id="30723" name="コンテンツ プレースホルダ 2"/>
          <p:cNvSpPr>
            <a:spLocks noGrp="1"/>
          </p:cNvSpPr>
          <p:nvPr>
            <p:ph idx="1"/>
          </p:nvPr>
        </p:nvSpPr>
        <p:spPr>
          <a:xfrm>
            <a:off x="457200" y="1778000"/>
            <a:ext cx="8229600" cy="4745038"/>
          </a:xfrm>
        </p:spPr>
        <p:txBody>
          <a:bodyPr>
            <a:normAutofit lnSpcReduction="10000"/>
          </a:bodyPr>
          <a:lstStyle/>
          <a:p>
            <a:pPr marL="0" indent="0">
              <a:buNone/>
            </a:pPr>
            <a:r>
              <a:rPr lang="en-US" altLang="ja-JP" sz="2800" dirty="0" smtClean="0"/>
              <a:t>The </a:t>
            </a:r>
            <a:r>
              <a:rPr lang="en-US" altLang="ja-JP" sz="2800" dirty="0"/>
              <a:t>CEO of a company is sitting in his office when his Vice President of R&amp;D comes in and says: “We are thinking of starting a new </a:t>
            </a:r>
            <a:r>
              <a:rPr lang="en-US" altLang="ja-JP" sz="2800" dirty="0" smtClean="0"/>
              <a:t>program. </a:t>
            </a:r>
            <a:r>
              <a:rPr lang="en-US" altLang="ja-JP" sz="2800" dirty="0"/>
              <a:t>It </a:t>
            </a:r>
            <a:r>
              <a:rPr lang="en-US" altLang="ja-JP" sz="2800" dirty="0" smtClean="0"/>
              <a:t>will help us </a:t>
            </a:r>
            <a:r>
              <a:rPr lang="en-US" altLang="ja-JP" sz="2800" dirty="0"/>
              <a:t>increase profits, </a:t>
            </a:r>
            <a:r>
              <a:rPr lang="en-US" altLang="ja-JP" sz="2800" dirty="0">
                <a:solidFill>
                  <a:srgbClr val="0000FF"/>
                </a:solidFill>
              </a:rPr>
              <a:t>and it will also help</a:t>
            </a:r>
            <a:r>
              <a:rPr lang="en-US" altLang="ja-JP" sz="2800" dirty="0"/>
              <a:t> the environment.” </a:t>
            </a:r>
            <a:endParaRPr lang="en-US" altLang="ja-JP" sz="2800" dirty="0" smtClean="0"/>
          </a:p>
          <a:p>
            <a:pPr marL="0" indent="0">
              <a:buNone/>
            </a:pPr>
            <a:r>
              <a:rPr lang="en-US" altLang="ja-JP" sz="2800" dirty="0" smtClean="0"/>
              <a:t>The </a:t>
            </a:r>
            <a:r>
              <a:rPr lang="en-US" altLang="ja-JP" sz="2800" dirty="0"/>
              <a:t>CEO responds that he doesn’t care about </a:t>
            </a:r>
            <a:r>
              <a:rPr lang="en-US" altLang="ja-JP" sz="2800" dirty="0" smtClean="0">
                <a:solidFill>
                  <a:srgbClr val="0000FF"/>
                </a:solidFill>
              </a:rPr>
              <a:t>helping</a:t>
            </a:r>
            <a:r>
              <a:rPr lang="en-US" altLang="ja-JP" sz="2800" dirty="0" smtClean="0"/>
              <a:t> </a:t>
            </a:r>
            <a:r>
              <a:rPr lang="en-US" altLang="ja-JP" sz="2800" dirty="0"/>
              <a:t>the environment and just wants to make as much profit as possible. The </a:t>
            </a:r>
            <a:r>
              <a:rPr lang="en-US" altLang="ja-JP" sz="2800" dirty="0" smtClean="0"/>
              <a:t>program </a:t>
            </a:r>
            <a:r>
              <a:rPr lang="en-US" altLang="ja-JP" sz="2800" dirty="0"/>
              <a:t>is carried out, profits are made and the environment is </a:t>
            </a:r>
            <a:r>
              <a:rPr lang="en-US" altLang="ja-JP" sz="2800" dirty="0" smtClean="0">
                <a:solidFill>
                  <a:srgbClr val="0000FF"/>
                </a:solidFill>
              </a:rPr>
              <a:t>helped</a:t>
            </a:r>
            <a:r>
              <a:rPr lang="en-US" altLang="ja-JP" sz="2800" dirty="0" smtClean="0"/>
              <a:t>.</a:t>
            </a:r>
          </a:p>
          <a:p>
            <a:pPr marL="0" indent="0">
              <a:buNone/>
            </a:pPr>
            <a:r>
              <a:rPr lang="en-US" altLang="ja-JP" sz="2800" b="1" dirty="0">
                <a:latin typeface="Constantia" charset="0"/>
                <a:ea typeface="HGP明朝E" charset="0"/>
                <a:cs typeface="HGP明朝E" charset="0"/>
              </a:rPr>
              <a:t>Question</a:t>
            </a:r>
            <a:r>
              <a:rPr lang="en-US" altLang="ja-JP" sz="2800" dirty="0">
                <a:latin typeface="Constantia" charset="0"/>
                <a:ea typeface="HGP明朝E" charset="0"/>
                <a:cs typeface="HGP明朝E" charset="0"/>
              </a:rPr>
              <a:t>: </a:t>
            </a:r>
            <a:r>
              <a:rPr lang="en-US" altLang="ja-JP" dirty="0"/>
              <a:t>Did the CEO </a:t>
            </a:r>
            <a:r>
              <a:rPr lang="en-US" altLang="ja-JP" dirty="0" smtClean="0">
                <a:solidFill>
                  <a:srgbClr val="FF0000"/>
                </a:solidFill>
              </a:rPr>
              <a:t>intentionally</a:t>
            </a:r>
            <a:r>
              <a:rPr lang="en-US" altLang="ja-JP" dirty="0" smtClean="0"/>
              <a:t>  help the </a:t>
            </a:r>
            <a:r>
              <a:rPr lang="en-US" altLang="ja-JP" dirty="0"/>
              <a:t>environment?</a:t>
            </a:r>
            <a:endParaRPr lang="ja-JP" altLang="en-US" dirty="0">
              <a:latin typeface="Constantia" charset="0"/>
              <a:ea typeface="HGP明朝E" charset="0"/>
              <a:cs typeface="HGP明朝E" charset="0"/>
            </a:endParaRPr>
          </a:p>
          <a:p>
            <a:pPr marL="0" indent="0">
              <a:buNone/>
            </a:pPr>
            <a:endParaRPr lang="ja-JP" altLang="en-US" dirty="0">
              <a:latin typeface="Constantia" charset="0"/>
              <a:ea typeface="HGP明朝E" charset="0"/>
              <a:cs typeface="HGP明朝E" charset="0"/>
            </a:endParaRPr>
          </a:p>
        </p:txBody>
      </p:sp>
    </p:spTree>
    <p:extLst>
      <p:ext uri="{BB962C8B-B14F-4D97-AF65-F5344CB8AC3E}">
        <p14:creationId xmlns:p14="http://schemas.microsoft.com/office/powerpoint/2010/main" val="7973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217316"/>
          </a:xfrm>
        </p:spPr>
        <p:txBody>
          <a:bodyPr>
            <a:normAutofit/>
          </a:bodyPr>
          <a:lstStyle/>
          <a:p>
            <a:pPr algn="l"/>
            <a:r>
              <a:rPr kumimoji="1" lang="en-AU" altLang="ja-JP" sz="4000" dirty="0" smtClean="0"/>
              <a:t>The </a:t>
            </a:r>
            <a:r>
              <a:rPr kumimoji="1" lang="en-AU" altLang="ja-JP" sz="4000" dirty="0" err="1" smtClean="0"/>
              <a:t>Knobe</a:t>
            </a:r>
            <a:r>
              <a:rPr kumimoji="1" lang="en-AU" altLang="ja-JP" sz="4000" dirty="0" smtClean="0"/>
              <a:t> Effect</a:t>
            </a:r>
            <a:endParaRPr kumimoji="1" lang="ja-JP" altLang="en-US" sz="4000" dirty="0"/>
          </a:p>
        </p:txBody>
      </p:sp>
      <p:sp>
        <p:nvSpPr>
          <p:cNvPr id="3" name="コンテンツ プレースホルダー 2"/>
          <p:cNvSpPr>
            <a:spLocks noGrp="1"/>
          </p:cNvSpPr>
          <p:nvPr>
            <p:ph idx="1"/>
          </p:nvPr>
        </p:nvSpPr>
        <p:spPr>
          <a:xfrm>
            <a:off x="550516" y="1645920"/>
            <a:ext cx="8229600" cy="4300156"/>
          </a:xfrm>
        </p:spPr>
        <p:txBody>
          <a:bodyPr>
            <a:normAutofit fontScale="92500" lnSpcReduction="10000"/>
          </a:bodyPr>
          <a:lstStyle/>
          <a:p>
            <a:pPr>
              <a:buFont typeface="Wingdings" charset="2"/>
              <a:buChar char="l"/>
            </a:pPr>
            <a:r>
              <a:rPr lang="en-US" altLang="ja-JP" dirty="0" smtClean="0"/>
              <a:t>Experimental Results: Those </a:t>
            </a:r>
            <a:r>
              <a:rPr lang="en-US" altLang="ja-JP" dirty="0"/>
              <a:t>who said the CEO did intentionally is 82 per cent for the harm case and 23 per cent for the help case.</a:t>
            </a:r>
            <a:endParaRPr lang="en-US" altLang="ja-JP" dirty="0" smtClean="0"/>
          </a:p>
          <a:p>
            <a:pPr>
              <a:buFont typeface="Wingdings" charset="2"/>
              <a:buChar char="l"/>
            </a:pPr>
            <a:endParaRPr lang="en-US" altLang="ja-JP" dirty="0"/>
          </a:p>
          <a:p>
            <a:pPr>
              <a:buFont typeface="Wingdings" charset="2"/>
              <a:buChar char="l"/>
            </a:pPr>
            <a:r>
              <a:rPr lang="en-US" altLang="ja-JP" dirty="0" smtClean="0"/>
              <a:t>Philosophical Implication: The notion of intentionality can depend on moral </a:t>
            </a:r>
            <a:r>
              <a:rPr lang="en-US" altLang="ja-JP" dirty="0" err="1" smtClean="0"/>
              <a:t>judgement</a:t>
            </a:r>
            <a:r>
              <a:rPr lang="en-US" altLang="ja-JP" dirty="0" smtClean="0"/>
              <a:t>; </a:t>
            </a:r>
            <a:r>
              <a:rPr lang="en-US" altLang="ja-JP" dirty="0"/>
              <a:t>p</a:t>
            </a:r>
            <a:r>
              <a:rPr lang="en-US" altLang="ja-JP" dirty="0" smtClean="0"/>
              <a:t>eople </a:t>
            </a:r>
            <a:r>
              <a:rPr lang="en-US" altLang="ja-JP" dirty="0"/>
              <a:t>tend to think that negative side effects are bought about intentionally by the decision-maker while positives ones are </a:t>
            </a:r>
            <a:r>
              <a:rPr lang="en-US" altLang="ja-JP" dirty="0" smtClean="0"/>
              <a:t>not.</a:t>
            </a:r>
          </a:p>
          <a:p>
            <a:pPr marL="0" indent="0">
              <a:buNone/>
            </a:pPr>
            <a:endParaRPr lang="en-US" altLang="ja-JP" dirty="0" smtClean="0"/>
          </a:p>
          <a:p>
            <a:pPr>
              <a:buFont typeface="Wingdings" charset="2"/>
              <a:buChar char="l"/>
            </a:pPr>
            <a:r>
              <a:rPr lang="en-US" altLang="zh-CN" dirty="0" smtClean="0">
                <a:solidFill>
                  <a:srgbClr val="000000"/>
                </a:solidFill>
              </a:rPr>
              <a:t>Social  Implication</a:t>
            </a:r>
            <a:r>
              <a:rPr lang="en-US" altLang="zh-CN" dirty="0" smtClean="0">
                <a:solidFill>
                  <a:schemeClr val="tx1"/>
                </a:solidFill>
              </a:rPr>
              <a:t>: Y</a:t>
            </a:r>
            <a:r>
              <a:rPr lang="en-US" altLang="ja-JP" dirty="0" smtClean="0">
                <a:solidFill>
                  <a:schemeClr val="tx1"/>
                </a:solidFill>
              </a:rPr>
              <a:t>ou </a:t>
            </a:r>
            <a:r>
              <a:rPr lang="en-US" altLang="ja-JP" dirty="0">
                <a:solidFill>
                  <a:schemeClr val="tx1"/>
                </a:solidFill>
              </a:rPr>
              <a:t>will be </a:t>
            </a:r>
            <a:r>
              <a:rPr lang="en-US" altLang="ja-JP" dirty="0" err="1"/>
              <a:t>criticised</a:t>
            </a:r>
            <a:r>
              <a:rPr lang="en-US" altLang="ja-JP" dirty="0"/>
              <a:t> for harming others intentionally if you do something good for you but bad for others, while you may not be praised for helping others intentionally if you do something good both for you and others.</a:t>
            </a:r>
            <a:endParaRPr kumimoji="0" lang="en-US" altLang="zh-CN" dirty="0">
              <a:latin typeface="HGS明朝E"/>
              <a:ea typeface="HGS明朝E"/>
              <a:cs typeface="HGS明朝E"/>
            </a:endParaRPr>
          </a:p>
          <a:p>
            <a:pPr marL="0" indent="0">
              <a:buNone/>
            </a:pPr>
            <a:endParaRPr lang="en-US" altLang="ja-JP" u="sng" dirty="0">
              <a:solidFill>
                <a:schemeClr val="accent3">
                  <a:lumMod val="50000"/>
                </a:schemeClr>
              </a:solidFill>
            </a:endParaRPr>
          </a:p>
          <a:p>
            <a:pPr marL="0" indent="0">
              <a:buNone/>
            </a:pPr>
            <a:endParaRPr lang="en-US" altLang="ja-JP" dirty="0" smtClean="0"/>
          </a:p>
        </p:txBody>
      </p:sp>
    </p:spTree>
    <p:extLst>
      <p:ext uri="{BB962C8B-B14F-4D97-AF65-F5344CB8AC3E}">
        <p14:creationId xmlns:p14="http://schemas.microsoft.com/office/powerpoint/2010/main" val="14359614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加算記号 4"/>
          <p:cNvSpPr/>
          <p:nvPr/>
        </p:nvSpPr>
        <p:spPr>
          <a:xfrm>
            <a:off x="6003181" y="474125"/>
            <a:ext cx="2235201" cy="198120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Positive</a:t>
            </a:r>
            <a:endParaRPr lang="ja-JP" altLang="en-US" sz="2400" dirty="0"/>
          </a:p>
        </p:txBody>
      </p:sp>
      <p:sp>
        <p:nvSpPr>
          <p:cNvPr id="6" name="減算記号 5"/>
          <p:cNvSpPr/>
          <p:nvPr/>
        </p:nvSpPr>
        <p:spPr>
          <a:xfrm>
            <a:off x="3105223" y="664617"/>
            <a:ext cx="2404533" cy="1591733"/>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Negative</a:t>
            </a:r>
            <a:endParaRPr lang="ja-JP" altLang="en-US" sz="2400" dirty="0"/>
          </a:p>
        </p:txBody>
      </p:sp>
      <p:sp>
        <p:nvSpPr>
          <p:cNvPr id="8" name="テキスト ボックス 7"/>
          <p:cNvSpPr txBox="1"/>
          <p:nvPr/>
        </p:nvSpPr>
        <p:spPr>
          <a:xfrm>
            <a:off x="3448496" y="2947536"/>
            <a:ext cx="1770236" cy="584776"/>
          </a:xfrm>
          <a:prstGeom prst="rect">
            <a:avLst/>
          </a:prstGeom>
          <a:noFill/>
        </p:spPr>
        <p:txBody>
          <a:bodyPr wrap="none" rtlCol="0">
            <a:spAutoFit/>
          </a:bodyPr>
          <a:lstStyle/>
          <a:p>
            <a:r>
              <a:rPr lang="en-US" altLang="ja-JP" sz="3200" dirty="0" smtClean="0">
                <a:solidFill>
                  <a:srgbClr val="000000"/>
                </a:solidFill>
              </a:rPr>
              <a:t>Intended</a:t>
            </a:r>
            <a:endParaRPr kumimoji="1" lang="ja-JP" altLang="en-US" sz="3200" dirty="0">
              <a:solidFill>
                <a:srgbClr val="000000"/>
              </a:solidFill>
            </a:endParaRPr>
          </a:p>
        </p:txBody>
      </p:sp>
      <p:sp>
        <p:nvSpPr>
          <p:cNvPr id="9" name="テキスト ボックス 8"/>
          <p:cNvSpPr txBox="1"/>
          <p:nvPr/>
        </p:nvSpPr>
        <p:spPr>
          <a:xfrm>
            <a:off x="5864394" y="2926378"/>
            <a:ext cx="2496597" cy="584776"/>
          </a:xfrm>
          <a:prstGeom prst="rect">
            <a:avLst/>
          </a:prstGeom>
          <a:noFill/>
        </p:spPr>
        <p:txBody>
          <a:bodyPr wrap="none" rtlCol="0">
            <a:spAutoFit/>
          </a:bodyPr>
          <a:lstStyle/>
          <a:p>
            <a:r>
              <a:rPr lang="en-US" altLang="ja-JP" sz="3200" dirty="0" smtClean="0">
                <a:solidFill>
                  <a:srgbClr val="000000"/>
                </a:solidFill>
              </a:rPr>
              <a:t>Not Intended</a:t>
            </a:r>
            <a:endParaRPr kumimoji="1" lang="ja-JP" altLang="en-US" sz="3200" dirty="0"/>
          </a:p>
        </p:txBody>
      </p:sp>
      <p:sp>
        <p:nvSpPr>
          <p:cNvPr id="10" name="テキスト ボックス 9"/>
          <p:cNvSpPr txBox="1"/>
          <p:nvPr/>
        </p:nvSpPr>
        <p:spPr>
          <a:xfrm>
            <a:off x="3344593" y="4770213"/>
            <a:ext cx="2300630" cy="1077218"/>
          </a:xfrm>
          <a:prstGeom prst="rect">
            <a:avLst/>
          </a:prstGeom>
          <a:noFill/>
        </p:spPr>
        <p:txBody>
          <a:bodyPr wrap="none" rtlCol="0">
            <a:spAutoFit/>
          </a:bodyPr>
          <a:lstStyle/>
          <a:p>
            <a:pPr algn="ctr"/>
            <a:r>
              <a:rPr lang="en-US" altLang="ja-JP" sz="3200" dirty="0"/>
              <a:t>P</a:t>
            </a:r>
            <a:r>
              <a:rPr kumimoji="1" lang="en-US" altLang="ja-JP" sz="3200" dirty="0" smtClean="0"/>
              <a:t>unishment</a:t>
            </a:r>
          </a:p>
          <a:p>
            <a:pPr algn="ctr"/>
            <a:r>
              <a:rPr lang="en-US" altLang="ja-JP" sz="3200" dirty="0"/>
              <a:t>W</a:t>
            </a:r>
            <a:r>
              <a:rPr lang="en-US" altLang="ja-JP" sz="3200" dirty="0" smtClean="0"/>
              <a:t>orthy</a:t>
            </a:r>
            <a:endParaRPr kumimoji="1" lang="en-US" altLang="ja-JP" sz="3200" dirty="0" smtClean="0"/>
          </a:p>
        </p:txBody>
      </p:sp>
      <p:sp>
        <p:nvSpPr>
          <p:cNvPr id="17" name="テキスト ボックス 16"/>
          <p:cNvSpPr txBox="1"/>
          <p:nvPr/>
        </p:nvSpPr>
        <p:spPr>
          <a:xfrm>
            <a:off x="5895490" y="4765988"/>
            <a:ext cx="2281594" cy="1077218"/>
          </a:xfrm>
          <a:prstGeom prst="rect">
            <a:avLst/>
          </a:prstGeom>
          <a:noFill/>
        </p:spPr>
        <p:txBody>
          <a:bodyPr wrap="none" rtlCol="0">
            <a:spAutoFit/>
          </a:bodyPr>
          <a:lstStyle/>
          <a:p>
            <a:pPr algn="ctr"/>
            <a:r>
              <a:rPr lang="en-US" altLang="ja-JP" sz="3200" dirty="0" smtClean="0"/>
              <a:t>Not Reward</a:t>
            </a:r>
            <a:endParaRPr lang="en-US" altLang="ja-JP" dirty="0" smtClean="0"/>
          </a:p>
          <a:p>
            <a:pPr algn="ctr"/>
            <a:r>
              <a:rPr lang="en-US" altLang="ja-JP" sz="3200" dirty="0" smtClean="0"/>
              <a:t>Worthy</a:t>
            </a:r>
            <a:endParaRPr lang="ja-JP" altLang="en-US" sz="3200" dirty="0"/>
          </a:p>
        </p:txBody>
      </p:sp>
      <p:sp>
        <p:nvSpPr>
          <p:cNvPr id="18" name="下矢印 17"/>
          <p:cNvSpPr/>
          <p:nvPr/>
        </p:nvSpPr>
        <p:spPr>
          <a:xfrm>
            <a:off x="4119741" y="2256350"/>
            <a:ext cx="484632" cy="72505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853924" y="2343717"/>
            <a:ext cx="484632" cy="63345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4119741" y="3780359"/>
            <a:ext cx="484632" cy="989854"/>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6853924" y="3776134"/>
            <a:ext cx="484632" cy="989854"/>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33272" y="1100370"/>
            <a:ext cx="2031325" cy="584776"/>
          </a:xfrm>
          <a:prstGeom prst="rect">
            <a:avLst/>
          </a:prstGeom>
          <a:noFill/>
        </p:spPr>
        <p:txBody>
          <a:bodyPr wrap="none" rtlCol="0">
            <a:spAutoFit/>
          </a:bodyPr>
          <a:lstStyle/>
          <a:p>
            <a:r>
              <a:rPr kumimoji="1" lang="en-US" altLang="ja-JP" sz="3200" dirty="0" smtClean="0"/>
              <a:t>Side Effect</a:t>
            </a:r>
            <a:endParaRPr kumimoji="1" lang="ja-JP" altLang="en-US" sz="3200" dirty="0"/>
          </a:p>
        </p:txBody>
      </p:sp>
      <p:sp>
        <p:nvSpPr>
          <p:cNvPr id="24" name="左中かっこ 23"/>
          <p:cNvSpPr/>
          <p:nvPr/>
        </p:nvSpPr>
        <p:spPr>
          <a:xfrm>
            <a:off x="3056726" y="2662758"/>
            <a:ext cx="287867" cy="210745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633272" y="2927514"/>
            <a:ext cx="2471951" cy="1077218"/>
          </a:xfrm>
          <a:prstGeom prst="rect">
            <a:avLst/>
          </a:prstGeom>
          <a:noFill/>
        </p:spPr>
        <p:txBody>
          <a:bodyPr wrap="none" rtlCol="0">
            <a:spAutoFit/>
          </a:bodyPr>
          <a:lstStyle/>
          <a:p>
            <a:pPr algn="ctr"/>
            <a:r>
              <a:rPr kumimoji="1" lang="en-US" altLang="ja-JP" sz="3200" dirty="0" smtClean="0"/>
              <a:t>Third Party’s </a:t>
            </a:r>
          </a:p>
          <a:p>
            <a:pPr algn="ctr"/>
            <a:r>
              <a:rPr lang="en-US" altLang="ja-JP" sz="3200" dirty="0" err="1" smtClean="0"/>
              <a:t>Judgement</a:t>
            </a:r>
            <a:endParaRPr kumimoji="1" lang="ja-JP" altLang="en-US" sz="3200" dirty="0"/>
          </a:p>
        </p:txBody>
      </p:sp>
    </p:spTree>
    <p:extLst>
      <p:ext uri="{BB962C8B-B14F-4D97-AF65-F5344CB8AC3E}">
        <p14:creationId xmlns:p14="http://schemas.microsoft.com/office/powerpoint/2010/main" val="493345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39333" y="951006"/>
            <a:ext cx="5947834" cy="4401205"/>
          </a:xfrm>
          <a:prstGeom prst="rect">
            <a:avLst/>
          </a:prstGeom>
        </p:spPr>
        <p:txBody>
          <a:bodyPr wrap="square">
            <a:spAutoFit/>
          </a:bodyPr>
          <a:lstStyle/>
          <a:p>
            <a:pPr algn="ctr"/>
            <a:r>
              <a:rPr lang="en-US" altLang="ja-JP" sz="2800" b="1" dirty="0"/>
              <a:t>International Conference</a:t>
            </a:r>
          </a:p>
          <a:p>
            <a:pPr algn="ctr"/>
            <a:endParaRPr lang="en-US" altLang="ja-JP" sz="2800" b="1" dirty="0"/>
          </a:p>
          <a:p>
            <a:pPr algn="ctr"/>
            <a:r>
              <a:rPr lang="en-US" altLang="ja-JP" sz="2800" b="1" dirty="0"/>
              <a:t>How and why economists and </a:t>
            </a:r>
          </a:p>
          <a:p>
            <a:pPr algn="ctr"/>
            <a:r>
              <a:rPr lang="en-US" altLang="ja-JP" sz="2800" b="1" dirty="0"/>
              <a:t>philosophers do experiments:</a:t>
            </a:r>
          </a:p>
          <a:p>
            <a:pPr algn="ctr"/>
            <a:r>
              <a:rPr lang="en-US" altLang="ja-JP" sz="2800" b="1" dirty="0"/>
              <a:t>dialogue between </a:t>
            </a:r>
            <a:r>
              <a:rPr lang="en-US" altLang="ja-JP" sz="2800" b="1" dirty="0" smtClean="0"/>
              <a:t>experimental economics </a:t>
            </a:r>
            <a:endParaRPr lang="en-US" altLang="ja-JP" sz="2800" b="1" dirty="0"/>
          </a:p>
          <a:p>
            <a:pPr algn="ctr"/>
            <a:r>
              <a:rPr lang="en-US" altLang="ja-JP" sz="2800" b="1" dirty="0"/>
              <a:t>and experimental philosophy</a:t>
            </a:r>
            <a:endParaRPr lang="en-US" altLang="ja-JP" sz="2800" dirty="0"/>
          </a:p>
          <a:p>
            <a:pPr algn="ctr"/>
            <a:r>
              <a:rPr lang="en-US" altLang="ja-JP" sz="2800" b="1" dirty="0"/>
              <a:t>Kyoto Sangyo University, Kyoto, Japan 27-28 March 2010	</a:t>
            </a:r>
          </a:p>
        </p:txBody>
      </p:sp>
      <p:sp>
        <p:nvSpPr>
          <p:cNvPr id="11" name="テキスト ボックス 10"/>
          <p:cNvSpPr txBox="1"/>
          <p:nvPr/>
        </p:nvSpPr>
        <p:spPr>
          <a:xfrm>
            <a:off x="370416" y="5624087"/>
            <a:ext cx="8403167" cy="400110"/>
          </a:xfrm>
          <a:prstGeom prst="rect">
            <a:avLst/>
          </a:prstGeom>
          <a:noFill/>
        </p:spPr>
        <p:txBody>
          <a:bodyPr wrap="square" rtlCol="0">
            <a:spAutoFit/>
          </a:bodyPr>
          <a:lstStyle/>
          <a:p>
            <a:r>
              <a:rPr lang="en-US" altLang="ja-JP" sz="2000" i="1" dirty="0">
                <a:solidFill>
                  <a:srgbClr val="0000FF"/>
                </a:solidFill>
              </a:rPr>
              <a:t>http://</a:t>
            </a:r>
            <a:r>
              <a:rPr lang="en-US" altLang="ja-JP" sz="2000" i="1" dirty="0" err="1">
                <a:solidFill>
                  <a:srgbClr val="0000FF"/>
                </a:solidFill>
              </a:rPr>
              <a:t>www.cc.kyoto-su.ac.jp</a:t>
            </a:r>
            <a:r>
              <a:rPr lang="en-US" altLang="ja-JP" sz="2000" i="1" dirty="0">
                <a:solidFill>
                  <a:srgbClr val="0000FF"/>
                </a:solidFill>
              </a:rPr>
              <a:t>/project/</a:t>
            </a:r>
            <a:r>
              <a:rPr lang="en-US" altLang="ja-JP" sz="2000" i="1" dirty="0" err="1">
                <a:solidFill>
                  <a:srgbClr val="0000FF"/>
                </a:solidFill>
              </a:rPr>
              <a:t>orc</a:t>
            </a:r>
            <a:r>
              <a:rPr lang="en-US" altLang="ja-JP" sz="2000" i="1" dirty="0">
                <a:solidFill>
                  <a:srgbClr val="0000FF"/>
                </a:solidFill>
              </a:rPr>
              <a:t>/</a:t>
            </a:r>
            <a:r>
              <a:rPr lang="en-US" altLang="ja-JP" sz="2000" i="1" dirty="0" err="1">
                <a:solidFill>
                  <a:srgbClr val="0000FF"/>
                </a:solidFill>
              </a:rPr>
              <a:t>execo</a:t>
            </a:r>
            <a:r>
              <a:rPr lang="en-US" altLang="ja-JP" sz="2000" i="1" dirty="0">
                <a:solidFill>
                  <a:srgbClr val="0000FF"/>
                </a:solidFill>
              </a:rPr>
              <a:t>/conf2010/index2010.html</a:t>
            </a:r>
            <a:endParaRPr kumimoji="1" lang="ja-JP" altLang="en-US" sz="2000" i="1" dirty="0">
              <a:solidFill>
                <a:srgbClr val="0000FF"/>
              </a:solidFill>
            </a:endParaRPr>
          </a:p>
        </p:txBody>
      </p:sp>
    </p:spTree>
    <p:extLst>
      <p:ext uri="{BB962C8B-B14F-4D97-AF65-F5344CB8AC3E}">
        <p14:creationId xmlns:p14="http://schemas.microsoft.com/office/powerpoint/2010/main" val="2104863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428596" y="569384"/>
            <a:ext cx="8229600" cy="1068916"/>
          </a:xfrm>
        </p:spPr>
        <p:txBody>
          <a:bodyPr>
            <a:normAutofit fontScale="90000"/>
          </a:bodyPr>
          <a:lstStyle/>
          <a:p>
            <a:r>
              <a:rPr kumimoji="0" lang="en-US" altLang="zh-CN" sz="4100" dirty="0" err="1" smtClean="0">
                <a:solidFill>
                  <a:srgbClr val="000000"/>
                </a:solidFill>
                <a:latin typeface="Calibri" charset="0"/>
                <a:ea typeface="MS PGothic" charset="0"/>
                <a:cs typeface="隶书" charset="0"/>
              </a:rPr>
              <a:t>Uti</a:t>
            </a:r>
            <a:r>
              <a:rPr kumimoji="0" lang="en-AU" altLang="zh-CN" sz="4100" dirty="0" err="1" smtClean="0">
                <a:solidFill>
                  <a:srgbClr val="000000"/>
                </a:solidFill>
                <a:latin typeface="Calibri" charset="0"/>
                <a:ea typeface="MS PGothic" charset="0"/>
                <a:cs typeface="隶书" charset="0"/>
              </a:rPr>
              <a:t>kal</a:t>
            </a:r>
            <a:r>
              <a:rPr kumimoji="0" lang="en-AU" altLang="zh-CN" sz="4100" dirty="0" smtClean="0">
                <a:solidFill>
                  <a:srgbClr val="000000"/>
                </a:solidFill>
                <a:latin typeface="Calibri" charset="0"/>
                <a:ea typeface="MS PGothic" charset="0"/>
                <a:cs typeface="隶书" charset="0"/>
              </a:rPr>
              <a:t> and </a:t>
            </a:r>
            <a:r>
              <a:rPr kumimoji="0" lang="en-US" altLang="zh-CN" sz="4100" dirty="0" err="1" smtClean="0">
                <a:solidFill>
                  <a:srgbClr val="000000"/>
                </a:solidFill>
                <a:latin typeface="Calibri" charset="0"/>
                <a:ea typeface="MS PGothic" charset="0"/>
                <a:cs typeface="隶书" charset="0"/>
              </a:rPr>
              <a:t>Fischbacher’s</a:t>
            </a:r>
            <a:r>
              <a:rPr kumimoji="0" lang="en-US" altLang="zh-CN" sz="4100" dirty="0">
                <a:solidFill>
                  <a:srgbClr val="000000"/>
                </a:solidFill>
                <a:latin typeface="Calibri" charset="0"/>
                <a:ea typeface="MS PGothic" charset="0"/>
                <a:cs typeface="隶书" charset="0"/>
              </a:rPr>
              <a:t> </a:t>
            </a:r>
            <a:r>
              <a:rPr lang="en-US" altLang="ja-JP" sz="4400" dirty="0">
                <a:solidFill>
                  <a:schemeClr val="tx1"/>
                </a:solidFill>
              </a:rPr>
              <a:t> </a:t>
            </a:r>
            <a:r>
              <a:rPr lang="en-US" altLang="ja-JP" sz="4400" dirty="0" smtClean="0">
                <a:solidFill>
                  <a:schemeClr val="tx1"/>
                </a:solidFill>
              </a:rPr>
              <a:t> </a:t>
            </a:r>
            <a:r>
              <a:rPr lang="en-US" altLang="ja-JP" sz="4400" dirty="0">
                <a:solidFill>
                  <a:schemeClr val="tx1"/>
                </a:solidFill>
              </a:rPr>
              <a:t>three-person two-stage </a:t>
            </a:r>
            <a:r>
              <a:rPr lang="en-US" altLang="ja-JP" sz="4400" dirty="0" smtClean="0">
                <a:solidFill>
                  <a:schemeClr val="tx1"/>
                </a:solidFill>
              </a:rPr>
              <a:t>game</a:t>
            </a:r>
            <a:r>
              <a:rPr kumimoji="0" lang="en-US" altLang="zh-CN" sz="4100" dirty="0" smtClean="0">
                <a:solidFill>
                  <a:srgbClr val="000000"/>
                </a:solidFill>
                <a:latin typeface="Calibri" charset="0"/>
                <a:ea typeface="MS PGothic" charset="0"/>
                <a:cs typeface="隶书" charset="0"/>
              </a:rPr>
              <a:t> (2009)</a:t>
            </a:r>
            <a:endParaRPr kumimoji="0" lang="ja-JP" altLang="en-US" sz="4100" dirty="0">
              <a:solidFill>
                <a:srgbClr val="000000"/>
              </a:solidFill>
              <a:latin typeface="Calibri" charset="0"/>
              <a:ea typeface="MS PGothic" charset="0"/>
              <a:cs typeface="MS PGothic" charset="0"/>
            </a:endParaRPr>
          </a:p>
        </p:txBody>
      </p:sp>
      <p:sp>
        <p:nvSpPr>
          <p:cNvPr id="29698" name="コンテンツ プレースホルダ 2"/>
          <p:cNvSpPr>
            <a:spLocks noGrp="1"/>
          </p:cNvSpPr>
          <p:nvPr>
            <p:ph idx="1"/>
          </p:nvPr>
        </p:nvSpPr>
        <p:spPr>
          <a:xfrm>
            <a:off x="428596" y="1955803"/>
            <a:ext cx="8229600" cy="4546598"/>
          </a:xfrm>
        </p:spPr>
        <p:txBody>
          <a:bodyPr wrap="square">
            <a:noAutofit/>
          </a:bodyPr>
          <a:lstStyle/>
          <a:p>
            <a:pPr marL="514350" indent="-514350">
              <a:buFont typeface="+mj-lt"/>
              <a:buAutoNum type="arabicPeriod"/>
            </a:pPr>
            <a:r>
              <a:rPr kumimoji="0" lang="en-AU" altLang="ja-JP" sz="3000" dirty="0" smtClean="0">
                <a:solidFill>
                  <a:schemeClr val="tx1"/>
                </a:solidFill>
                <a:latin typeface="Constantia" charset="0"/>
                <a:ea typeface="HGP明朝E" charset="0"/>
                <a:cs typeface="HGP明朝E" charset="0"/>
              </a:rPr>
              <a:t>Player 1 can move from X to Y, which increases his/her profit while generating (positive/negative) side-effect on Player 2. </a:t>
            </a:r>
            <a:r>
              <a:rPr kumimoji="0" lang="en-AU" altLang="ja-JP" sz="3000" dirty="0" smtClean="0">
                <a:solidFill>
                  <a:srgbClr val="FF0000"/>
                </a:solidFill>
                <a:latin typeface="Constantia" charset="0"/>
                <a:ea typeface="HGP明朝E" charset="0"/>
                <a:cs typeface="HGP明朝E" charset="0"/>
              </a:rPr>
              <a:t>Question to Player 1: Do you move to </a:t>
            </a:r>
            <a:r>
              <a:rPr kumimoji="0" lang="en-US" altLang="ja-JP" sz="3000" dirty="0" smtClean="0">
                <a:solidFill>
                  <a:srgbClr val="FF0000"/>
                </a:solidFill>
                <a:latin typeface="Constantia" charset="0"/>
                <a:ea typeface="HGP明朝E" charset="0"/>
                <a:cs typeface="HGP明朝E" charset="0"/>
              </a:rPr>
              <a:t>Y</a:t>
            </a:r>
            <a:r>
              <a:rPr kumimoji="0" lang="en-AU" altLang="ja-JP" sz="3000" dirty="0" smtClean="0">
                <a:solidFill>
                  <a:srgbClr val="FF0000"/>
                </a:solidFill>
                <a:latin typeface="Constantia" charset="0"/>
                <a:ea typeface="HGP明朝E" charset="0"/>
                <a:cs typeface="HGP明朝E" charset="0"/>
              </a:rPr>
              <a:t>?</a:t>
            </a:r>
            <a:endParaRPr kumimoji="0" lang="en-AU" altLang="ja-JP" sz="2000" dirty="0" smtClean="0">
              <a:solidFill>
                <a:srgbClr val="FF0000"/>
              </a:solidFill>
              <a:latin typeface="Constantia" charset="0"/>
              <a:ea typeface="HGP明朝E" charset="0"/>
              <a:cs typeface="HGP明朝E" charset="0"/>
            </a:endParaRPr>
          </a:p>
          <a:p>
            <a:pPr marL="514350" indent="-514350">
              <a:buFont typeface="+mj-lt"/>
              <a:buAutoNum type="arabicPeriod"/>
            </a:pPr>
            <a:r>
              <a:rPr kumimoji="0" lang="en-AU" altLang="ja-JP" sz="3000" dirty="0" smtClean="0">
                <a:solidFill>
                  <a:schemeClr val="tx1"/>
                </a:solidFill>
                <a:latin typeface="Constantia" charset="0"/>
                <a:ea typeface="HGP明朝E" charset="0"/>
                <a:cs typeface="HGP明朝E" charset="0"/>
              </a:rPr>
              <a:t>Player 3 redistributes income between Players 1 and 2.                                        </a:t>
            </a:r>
            <a:r>
              <a:rPr kumimoji="0" lang="en-AU" altLang="ja-JP" sz="3000" dirty="0" smtClean="0">
                <a:solidFill>
                  <a:srgbClr val="FF0000"/>
                </a:solidFill>
                <a:latin typeface="Constantia" charset="0"/>
                <a:ea typeface="HGP明朝E" charset="0"/>
                <a:cs typeface="HGP明朝E" charset="0"/>
              </a:rPr>
              <a:t>Question </a:t>
            </a:r>
            <a:r>
              <a:rPr kumimoji="0" lang="en-AU" altLang="ja-JP" sz="3000" dirty="0">
                <a:solidFill>
                  <a:srgbClr val="FF0000"/>
                </a:solidFill>
                <a:latin typeface="Constantia" charset="0"/>
                <a:ea typeface="HGP明朝E" charset="0"/>
                <a:cs typeface="HGP明朝E" charset="0"/>
              </a:rPr>
              <a:t>to Player </a:t>
            </a:r>
            <a:r>
              <a:rPr kumimoji="0" lang="en-AU" altLang="ja-JP" sz="3000" dirty="0" smtClean="0">
                <a:solidFill>
                  <a:srgbClr val="FF0000"/>
                </a:solidFill>
                <a:latin typeface="Constantia" charset="0"/>
                <a:ea typeface="HGP明朝E" charset="0"/>
                <a:cs typeface="HGP明朝E" charset="0"/>
              </a:rPr>
              <a:t>3: How do you want to redistribute income</a:t>
            </a:r>
            <a:r>
              <a:rPr kumimoji="0" lang="en-US" altLang="ja-JP" sz="3000" dirty="0" smtClean="0">
                <a:solidFill>
                  <a:srgbClr val="FF0000"/>
                </a:solidFill>
                <a:latin typeface="Constantia" charset="0"/>
                <a:ea typeface="HGP明朝E" charset="0"/>
                <a:cs typeface="HGP明朝E" charset="0"/>
              </a:rPr>
              <a:t> if Player 1 moves (does not move) to Y</a:t>
            </a:r>
            <a:r>
              <a:rPr kumimoji="0" lang="en-AU" altLang="ja-JP" sz="3000" dirty="0" smtClean="0">
                <a:solidFill>
                  <a:srgbClr val="FF0000"/>
                </a:solidFill>
                <a:latin typeface="Constantia" charset="0"/>
                <a:ea typeface="HGP明朝E" charset="0"/>
                <a:cs typeface="HGP明朝E" charset="0"/>
              </a:rPr>
              <a:t>?</a:t>
            </a:r>
          </a:p>
        </p:txBody>
      </p:sp>
    </p:spTree>
    <p:extLst>
      <p:ext uri="{BB962C8B-B14F-4D97-AF65-F5344CB8AC3E}">
        <p14:creationId xmlns:p14="http://schemas.microsoft.com/office/powerpoint/2010/main" val="3394388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20319" y="2199759"/>
            <a:ext cx="3848100" cy="3691466"/>
          </a:xfrm>
          <a:prstGeom prst="rect">
            <a:avLst/>
          </a:prstGeom>
        </p:spPr>
      </p:pic>
      <p:sp>
        <p:nvSpPr>
          <p:cNvPr id="6" name="テキスト ボックス 5"/>
          <p:cNvSpPr txBox="1"/>
          <p:nvPr/>
        </p:nvSpPr>
        <p:spPr>
          <a:xfrm>
            <a:off x="4468419" y="2429653"/>
            <a:ext cx="4316477" cy="461665"/>
          </a:xfrm>
          <a:prstGeom prst="rect">
            <a:avLst/>
          </a:prstGeom>
          <a:noFill/>
        </p:spPr>
        <p:txBody>
          <a:bodyPr wrap="square" rtlCol="0">
            <a:spAutoFit/>
          </a:bodyPr>
          <a:lstStyle/>
          <a:p>
            <a:r>
              <a:rPr kumimoji="1" lang="en-US" altLang="ja-JP" sz="2400" dirty="0" smtClean="0">
                <a:solidFill>
                  <a:srgbClr val="FF0000"/>
                </a:solidFill>
              </a:rPr>
              <a:t>Main effect</a:t>
            </a:r>
            <a:r>
              <a:rPr lang="en-US" altLang="ja-JP" sz="2400" dirty="0" smtClean="0">
                <a:solidFill>
                  <a:srgbClr val="FF0000"/>
                </a:solidFill>
              </a:rPr>
              <a:t>: </a:t>
            </a:r>
            <a:r>
              <a:rPr lang="en-US" altLang="zh-CN" sz="2400" dirty="0" smtClean="0">
                <a:solidFill>
                  <a:srgbClr val="FF0000"/>
                </a:solidFill>
              </a:rPr>
              <a:t>Y1</a:t>
            </a:r>
            <a:r>
              <a:rPr lang="en-US" altLang="zh-CN" sz="2400" dirty="0">
                <a:solidFill>
                  <a:srgbClr val="FF0000"/>
                </a:solidFill>
              </a:rPr>
              <a:t>-</a:t>
            </a:r>
            <a:r>
              <a:rPr lang="en-US" altLang="zh-CN" sz="2400" dirty="0" smtClean="0">
                <a:solidFill>
                  <a:srgbClr val="FF0000"/>
                </a:solidFill>
              </a:rPr>
              <a:t>X1</a:t>
            </a:r>
            <a:r>
              <a:rPr kumimoji="1" lang="en-US" altLang="zh-CN" sz="2400" dirty="0" smtClean="0">
                <a:solidFill>
                  <a:srgbClr val="FF0000"/>
                </a:solidFill>
              </a:rPr>
              <a:t>&gt;0</a:t>
            </a:r>
            <a:endParaRPr kumimoji="1" lang="ja-JP" altLang="en-US" sz="2400" dirty="0">
              <a:solidFill>
                <a:srgbClr val="FF0000"/>
              </a:solidFill>
            </a:endParaRPr>
          </a:p>
        </p:txBody>
      </p:sp>
      <p:sp>
        <p:nvSpPr>
          <p:cNvPr id="7" name="テキスト ボックス 6"/>
          <p:cNvSpPr txBox="1"/>
          <p:nvPr/>
        </p:nvSpPr>
        <p:spPr>
          <a:xfrm>
            <a:off x="4468419" y="3190063"/>
            <a:ext cx="3678431" cy="1569660"/>
          </a:xfrm>
          <a:prstGeom prst="rect">
            <a:avLst/>
          </a:prstGeom>
          <a:noFill/>
        </p:spPr>
        <p:txBody>
          <a:bodyPr wrap="square" rtlCol="0">
            <a:spAutoFit/>
          </a:bodyPr>
          <a:lstStyle/>
          <a:p>
            <a:r>
              <a:rPr lang="en-US" altLang="ja-JP" sz="2400" dirty="0" smtClean="0">
                <a:solidFill>
                  <a:srgbClr val="0000FF"/>
                </a:solidFill>
              </a:rPr>
              <a:t>Side effect: Y2-X2 &gt;0</a:t>
            </a:r>
          </a:p>
          <a:p>
            <a:r>
              <a:rPr lang="en-US" altLang="ja-JP" sz="2400" dirty="0">
                <a:solidFill>
                  <a:srgbClr val="0000FF"/>
                </a:solidFill>
              </a:rPr>
              <a:t> </a:t>
            </a:r>
            <a:r>
              <a:rPr lang="en-US" altLang="ja-JP" sz="2400" dirty="0" smtClean="0">
                <a:solidFill>
                  <a:srgbClr val="0000FF"/>
                </a:solidFill>
              </a:rPr>
              <a:t>                     Y2</a:t>
            </a:r>
            <a:r>
              <a:rPr lang="en-US" altLang="ja-JP" sz="2400" dirty="0">
                <a:solidFill>
                  <a:srgbClr val="0000FF"/>
                </a:solidFill>
              </a:rPr>
              <a:t>-X2 </a:t>
            </a:r>
            <a:r>
              <a:rPr lang="en-US" altLang="ja-JP" sz="2400" dirty="0" smtClean="0">
                <a:solidFill>
                  <a:srgbClr val="0000FF"/>
                </a:solidFill>
              </a:rPr>
              <a:t>=0</a:t>
            </a:r>
            <a:endParaRPr lang="en-US" altLang="ja-JP" sz="2400" dirty="0">
              <a:solidFill>
                <a:srgbClr val="0000FF"/>
              </a:solidFill>
            </a:endParaRPr>
          </a:p>
          <a:p>
            <a:r>
              <a:rPr lang="en-US" altLang="ja-JP" sz="2400" dirty="0" smtClean="0">
                <a:solidFill>
                  <a:srgbClr val="0000FF"/>
                </a:solidFill>
              </a:rPr>
              <a:t>                      Y2</a:t>
            </a:r>
            <a:r>
              <a:rPr lang="en-US" altLang="ja-JP" sz="2400" dirty="0">
                <a:solidFill>
                  <a:srgbClr val="0000FF"/>
                </a:solidFill>
              </a:rPr>
              <a:t>-X2 </a:t>
            </a:r>
            <a:r>
              <a:rPr lang="en-US" altLang="ja-JP" sz="2400" dirty="0" smtClean="0">
                <a:solidFill>
                  <a:srgbClr val="0000FF"/>
                </a:solidFill>
              </a:rPr>
              <a:t>&lt;0</a:t>
            </a:r>
            <a:endParaRPr lang="en-US" altLang="ja-JP" sz="2400" dirty="0">
              <a:solidFill>
                <a:srgbClr val="0000FF"/>
              </a:solidFill>
            </a:endParaRPr>
          </a:p>
          <a:p>
            <a:endParaRPr kumimoji="1" lang="ja-JP" altLang="en-US" sz="2400" dirty="0">
              <a:solidFill>
                <a:srgbClr val="0000FF"/>
              </a:solidFill>
            </a:endParaRPr>
          </a:p>
        </p:txBody>
      </p:sp>
      <p:sp>
        <p:nvSpPr>
          <p:cNvPr id="8" name="ドーナツ 7"/>
          <p:cNvSpPr/>
          <p:nvPr/>
        </p:nvSpPr>
        <p:spPr>
          <a:xfrm>
            <a:off x="2656075" y="1954347"/>
            <a:ext cx="625838" cy="1857801"/>
          </a:xfrm>
          <a:prstGeom prst="donut">
            <a:avLst>
              <a:gd name="adj" fmla="val 9302"/>
            </a:avLst>
          </a:prstGeom>
          <a:solidFill>
            <a:srgbClr val="FFFF00"/>
          </a:solidFill>
          <a:ln>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8"/>
          <p:cNvSpPr/>
          <p:nvPr/>
        </p:nvSpPr>
        <p:spPr>
          <a:xfrm>
            <a:off x="3609883" y="2004745"/>
            <a:ext cx="625838" cy="1857801"/>
          </a:xfrm>
          <a:prstGeom prst="donut">
            <a:avLst>
              <a:gd name="adj" fmla="val 9302"/>
            </a:avLst>
          </a:prstGeom>
          <a:solidFill>
            <a:srgbClr val="FFFF00"/>
          </a:solidFill>
          <a:ln>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下カーブ矢印 9"/>
          <p:cNvSpPr/>
          <p:nvPr/>
        </p:nvSpPr>
        <p:spPr>
          <a:xfrm>
            <a:off x="2841994" y="1403891"/>
            <a:ext cx="1393727" cy="496577"/>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上カーブ矢印 10"/>
          <p:cNvSpPr/>
          <p:nvPr/>
        </p:nvSpPr>
        <p:spPr>
          <a:xfrm>
            <a:off x="2841994" y="3862546"/>
            <a:ext cx="1393727" cy="541102"/>
          </a:xfrm>
          <a:prstGeom prst="curvedUp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293584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スケッチブック">
  <a:themeElements>
    <a:clrScheme name="スケッチブック">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スケッチブック">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ケッチブック">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スケッチブック.thmx</Template>
  <TotalTime>7046</TotalTime>
  <Words>2783</Words>
  <Application>Microsoft Macintosh PowerPoint</Application>
  <PresentationFormat>画面に合わせる (4:3)</PresentationFormat>
  <Paragraphs>297</Paragraphs>
  <Slides>28</Slides>
  <Notes>21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スケッチブック</vt:lpstr>
      <vt:lpstr>The Knobe Effect in Experimental Economics</vt:lpstr>
      <vt:lpstr>Construction</vt:lpstr>
      <vt:lpstr>Harm Scenario</vt:lpstr>
      <vt:lpstr>HELP Scenario</vt:lpstr>
      <vt:lpstr>The Knobe Effect</vt:lpstr>
      <vt:lpstr>PowerPoint プレゼンテーション</vt:lpstr>
      <vt:lpstr>PowerPoint プレゼンテーション</vt:lpstr>
      <vt:lpstr>Utikal and Fischbacher’s   three-person two-stage game (2009)</vt:lpstr>
      <vt:lpstr>PowerPoint プレゼンテーション</vt:lpstr>
      <vt:lpstr>Scenarios (U-F experiment)</vt:lpstr>
      <vt:lpstr>    U-F Working Hypothesis :  0 ≤ reward &lt; punishment</vt:lpstr>
      <vt:lpstr>    U-F Working Hypothesis :  0 ≤ reward &lt; punishment</vt:lpstr>
      <vt:lpstr>Our experiment</vt:lpstr>
      <vt:lpstr>PowerPoint プレゼンテーション</vt:lpstr>
      <vt:lpstr>Results of Our Experiment Player 3’s Answers to Guess                    Questions Redistribution of unequally distributed income </vt:lpstr>
      <vt:lpstr>Results of Our Experiment Player 3’s Answers to Guess                    Questions Redistribution of unequally distributed income </vt:lpstr>
      <vt:lpstr>Results of Our Experiment Player 3’s Answers to Guess                        Questions Redistribution of equally distributed income</vt:lpstr>
      <vt:lpstr>Redistribution of unequally distributed income Player 3’s Answers to Opinion &amp; Guess Questions </vt:lpstr>
      <vt:lpstr>Redistribution of equally distributed income Player 3’s Answers to Opinion &amp; Guess Questions </vt:lpstr>
      <vt:lpstr>Summary</vt:lpstr>
      <vt:lpstr>PowerPoint プレゼンテーション</vt:lpstr>
      <vt:lpstr>PowerPoint プレゼンテーション</vt:lpstr>
      <vt:lpstr>Player 1’s Answer to Opinion Questions  Side Effect Aversion</vt:lpstr>
      <vt:lpstr>Player 1’s Answer to Guess Questions  Side Effect Aversion</vt:lpstr>
      <vt:lpstr>Table 7</vt:lpstr>
      <vt:lpstr>Table 8</vt:lpstr>
      <vt:lpstr>Table 9</vt:lpstr>
      <vt:lpstr>Table 10</vt:lpstr>
    </vt:vector>
  </TitlesOfParts>
  <Company>京都産業大学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Knobe Effect in Experimental economics</dc:title>
  <dc:creator>周 艶</dc:creator>
  <cp:lastModifiedBy>周 艶</cp:lastModifiedBy>
  <cp:revision>362</cp:revision>
  <cp:lastPrinted>2011-06-30T12:58:23Z</cp:lastPrinted>
  <dcterms:created xsi:type="dcterms:W3CDTF">2011-07-04T09:03:06Z</dcterms:created>
  <dcterms:modified xsi:type="dcterms:W3CDTF">2011-09-30T04:55:21Z</dcterms:modified>
</cp:coreProperties>
</file>